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414" r:id="rId2"/>
    <p:sldId id="415" r:id="rId3"/>
    <p:sldId id="422" r:id="rId4"/>
    <p:sldId id="336" r:id="rId5"/>
    <p:sldId id="337" r:id="rId6"/>
    <p:sldId id="424" r:id="rId7"/>
    <p:sldId id="426" r:id="rId8"/>
    <p:sldId id="425" r:id="rId9"/>
    <p:sldId id="333" r:id="rId10"/>
    <p:sldId id="327" r:id="rId11"/>
    <p:sldId id="328" r:id="rId12"/>
    <p:sldId id="417" r:id="rId13"/>
    <p:sldId id="428" r:id="rId14"/>
    <p:sldId id="429" r:id="rId15"/>
    <p:sldId id="430" r:id="rId16"/>
    <p:sldId id="344" r:id="rId17"/>
    <p:sldId id="448" r:id="rId18"/>
    <p:sldId id="455" r:id="rId19"/>
    <p:sldId id="433" r:id="rId20"/>
    <p:sldId id="353" r:id="rId21"/>
    <p:sldId id="452" r:id="rId22"/>
    <p:sldId id="359" r:id="rId23"/>
    <p:sldId id="367" r:id="rId24"/>
    <p:sldId id="368" r:id="rId25"/>
    <p:sldId id="362" r:id="rId26"/>
    <p:sldId id="442" r:id="rId27"/>
    <p:sldId id="443" r:id="rId28"/>
    <p:sldId id="444" r:id="rId29"/>
    <p:sldId id="456" r:id="rId30"/>
    <p:sldId id="453" r:id="rId31"/>
    <p:sldId id="371" r:id="rId32"/>
    <p:sldId id="454" r:id="rId33"/>
    <p:sldId id="399" r:id="rId34"/>
    <p:sldId id="402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003366"/>
    <a:srgbClr val="0033CC"/>
    <a:srgbClr val="FFFF00"/>
    <a:srgbClr val="00FFFF"/>
    <a:srgbClr val="000000"/>
    <a:srgbClr val="66CC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6" autoAdjust="0"/>
    <p:restoredTop sz="89963" autoAdjust="0"/>
  </p:normalViewPr>
  <p:slideViewPr>
    <p:cSldViewPr>
      <p:cViewPr varScale="1">
        <p:scale>
          <a:sx n="80" d="100"/>
          <a:sy n="80" d="100"/>
        </p:scale>
        <p:origin x="1522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198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552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Tahoma" panose="020B0604030504040204" pitchFamily="34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6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1946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7" name="Date Placeholder 6"/>
          <p:cNvSpPr>
            <a:spLocks noGrp="1" noChangeArrowheads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B3CD89D6-1D1A-4229-9B55-1505C89BAF2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C8E51F-A8C4-42EA-B0C0-89857F00745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13AAEE-4B96-4748-B060-E2F05BFC87A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402BA6-7C95-4E69-8A4F-9565C3CFE5C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9ADC05-A756-4062-8EFB-F42209EB518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0E9A20-A18E-40C2-932B-ACAB690233B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E00426-CF68-4320-8ECA-2C97E29BDF1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79968D-5CDA-425B-85D7-7B5D367CFDD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D88EA9-1675-4503-85EC-56B43F80F4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6CA838-9114-42BF-AB70-3E928FDC240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61FE74-65AE-4DB4-ACB2-3B1CFBD35EF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067B47-BE0B-4B36-B66D-05B0DA3EE31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A9B807-C0C7-4AC6-BFA8-2D12B0839CD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8435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Tahoma" panose="020B0604030504040204" pitchFamily="34" charset="0"/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43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4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4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0E1B8B8-554B-4461-B698-7FA3CBCC1D7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12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  <p:sldLayoutId id="2147483911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724400"/>
            <a:ext cx="5181600" cy="1143000"/>
          </a:xfrm>
        </p:spPr>
        <p:txBody>
          <a:bodyPr/>
          <a:lstStyle/>
          <a:p>
            <a:pPr eaLnBrk="1" hangingPunct="1">
              <a:defRPr/>
            </a:pP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075" name="Rectangle 1"/>
          <p:cNvSpPr>
            <a:spLocks noChangeArrowheads="1"/>
          </p:cNvSpPr>
          <p:nvPr/>
        </p:nvSpPr>
        <p:spPr bwMode="auto">
          <a:xfrm>
            <a:off x="1828800" y="2209800"/>
            <a:ext cx="6705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 sz="3600"/>
              <a:t>PATHOLOGY OF THE COLON</a:t>
            </a:r>
            <a:br>
              <a:rPr lang="sl-SI" altLang="en-US" sz="3600"/>
            </a:br>
            <a:r>
              <a:rPr lang="sl-SI" altLang="en-US" sz="3600"/>
              <a:t>- tumors</a:t>
            </a:r>
            <a:endParaRPr lang="en-US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277813" y="744538"/>
            <a:ext cx="5402262" cy="597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r-Latn-CS" sz="2000" b="1" u="sng">
                <a:latin typeface="Times New Roman" pitchFamily="18" charset="0"/>
              </a:rPr>
              <a:t>JUVENILE POLYP </a:t>
            </a:r>
            <a:r>
              <a:rPr lang="sr-Latn-CS" b="1" u="sng">
                <a:latin typeface="Times New Roman" pitchFamily="18" charset="0"/>
              </a:rPr>
              <a:t>- </a:t>
            </a:r>
            <a:r>
              <a:rPr lang="sr-Latn-CS" b="1">
                <a:latin typeface="Times New Roman" pitchFamily="18" charset="0"/>
              </a:rPr>
              <a:t>hamartomatous polyp</a:t>
            </a:r>
          </a:p>
          <a:p>
            <a:pPr eaLnBrk="1" hangingPunct="1">
              <a:defRPr/>
            </a:pPr>
            <a:r>
              <a:rPr lang="sr-Latn-CS">
                <a:latin typeface="Times New Roman" pitchFamily="18" charset="0"/>
              </a:rPr>
              <a:t>the most common polyp in childhood</a:t>
            </a:r>
          </a:p>
          <a:p>
            <a:pPr eaLnBrk="1" hangingPunct="1">
              <a:defRPr/>
            </a:pPr>
            <a:endParaRPr lang="sr-Latn-CS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sr-Latn-CS">
                <a:latin typeface="Times New Roman" pitchFamily="18" charset="0"/>
              </a:rPr>
              <a:t>HISTOLOGY: </a:t>
            </a:r>
          </a:p>
          <a:p>
            <a:pPr eaLnBrk="1" hangingPunct="1">
              <a:buFontTx/>
              <a:buChar char="-"/>
              <a:defRPr/>
            </a:pPr>
            <a:r>
              <a:rPr lang="sr-Latn-CS">
                <a:latin typeface="Times New Roman" pitchFamily="18" charset="0"/>
              </a:rPr>
              <a:t> dilated and cystic crypts </a:t>
            </a:r>
          </a:p>
          <a:p>
            <a:pPr eaLnBrk="1" hangingPunct="1">
              <a:buFontTx/>
              <a:buChar char="-"/>
              <a:defRPr/>
            </a:pPr>
            <a:r>
              <a:rPr lang="sr-Latn-CS">
                <a:latin typeface="Times New Roman" pitchFamily="18" charset="0"/>
              </a:rPr>
              <a:t> inflammed lamina propria</a:t>
            </a:r>
          </a:p>
          <a:p>
            <a:pPr eaLnBrk="1" hangingPunct="1">
              <a:defRPr/>
            </a:pPr>
            <a:endParaRPr lang="sl-SI"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sl-SI" sz="2000" b="1" u="sng">
                <a:latin typeface="Times New Roman" pitchFamily="18" charset="0"/>
              </a:rPr>
              <a:t>JUVENILE POLYPOSIS</a:t>
            </a:r>
          </a:p>
          <a:p>
            <a:pPr eaLnBrk="1" hangingPunct="1">
              <a:defRPr/>
            </a:pPr>
            <a:r>
              <a:rPr lang="sl-SI">
                <a:latin typeface="Times New Roman" pitchFamily="18" charset="0"/>
              </a:rPr>
              <a:t>Multiple juvenile polyps in the stomach, small &amp; large bowel</a:t>
            </a:r>
          </a:p>
          <a:p>
            <a:pPr eaLnBrk="1" hangingPunct="1">
              <a:defRPr/>
            </a:pP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Autosomal dominant disease </a:t>
            </a:r>
          </a:p>
          <a:p>
            <a:pPr eaLnBrk="1" hangingPunct="1">
              <a:defRPr/>
            </a:pP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Germline mutation in SMAD4 or BMPR1A gene</a:t>
            </a:r>
          </a:p>
          <a:p>
            <a:pPr eaLnBrk="1" hangingPunct="1">
              <a:defRPr/>
            </a:pP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50 – 70% malignant potential: familial cancer syndrome: 	GIT &amp; extraGIT carcinomas</a:t>
            </a:r>
          </a:p>
          <a:p>
            <a:pPr eaLnBrk="1" hangingPunct="1">
              <a:defRPr/>
            </a:pP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Diagnosis: 18-yrs</a:t>
            </a:r>
          </a:p>
          <a:p>
            <a:pPr eaLnBrk="1" hangingPunct="1">
              <a:defRPr/>
            </a:pPr>
            <a:endParaRPr lang="sl-SI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sl-SI" altLang="en-US" u="sng">
                <a:latin typeface="Times New Roman" panose="02020603050405020304" pitchFamily="18" charset="0"/>
                <a:cs typeface="Times New Roman" panose="02020603050405020304" pitchFamily="18" charset="0"/>
              </a:rPr>
              <a:t>Diagnostic criteria</a:t>
            </a: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 eaLnBrk="1" hangingPunct="1">
              <a:buFontTx/>
              <a:buAutoNum type="arabicPeriod"/>
              <a:defRPr/>
            </a:pP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&gt;3 - 5 juvenile polyps in the colon, or </a:t>
            </a:r>
          </a:p>
          <a:p>
            <a:pPr marL="342900" indent="-342900" eaLnBrk="1" hangingPunct="1">
              <a:buFontTx/>
              <a:buAutoNum type="arabicPeriod"/>
              <a:defRPr/>
            </a:pP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Juvenile polyps throught the GIT, or</a:t>
            </a:r>
          </a:p>
          <a:p>
            <a:pPr marL="342900" indent="-342900" eaLnBrk="1" hangingPunct="1">
              <a:buFontTx/>
              <a:buAutoNum type="arabicPeriod"/>
              <a:defRPr/>
            </a:pP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Any number of juvenile polyps with familial anamnesis of juvenile polyposis</a:t>
            </a:r>
            <a:endParaRPr lang="en-GB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1" name="Picture 4" descr="Juvenilni polip-5x-1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r="4697"/>
          <a:stretch>
            <a:fillRect/>
          </a:stretch>
        </p:blipFill>
        <p:spPr bwMode="auto">
          <a:xfrm>
            <a:off x="5707063" y="2133600"/>
            <a:ext cx="33909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5" descr="Juvenil polip DCrMA"/>
          <p:cNvPicPr>
            <a:picLocks noChangeAspect="1" noChangeArrowheads="1"/>
          </p:cNvPicPr>
          <p:nvPr/>
        </p:nvPicPr>
        <p:blipFill>
          <a:blip r:embed="rId3">
            <a:lum contrast="24000"/>
          </a:blip>
          <a:srcRect l="3334" t="8473" r="16667" b="11032"/>
          <a:stretch>
            <a:fillRect/>
          </a:stretch>
        </p:blipFill>
        <p:spPr bwMode="auto">
          <a:xfrm>
            <a:off x="7162800" y="261938"/>
            <a:ext cx="1547813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6" descr="Juvenilna polipoza DCr MA"/>
          <p:cNvPicPr>
            <a:picLocks noChangeAspect="1" noChangeArrowheads="1"/>
          </p:cNvPicPr>
          <p:nvPr/>
        </p:nvPicPr>
        <p:blipFill>
          <a:blip r:embed="rId4">
            <a:lum contrast="6000"/>
          </a:blip>
          <a:srcRect l="4878" t="12727" r="12195" b="12929"/>
          <a:stretch>
            <a:fillRect/>
          </a:stretch>
        </p:blipFill>
        <p:spPr bwMode="auto">
          <a:xfrm>
            <a:off x="6526213" y="4876800"/>
            <a:ext cx="259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TextBox 1"/>
          <p:cNvSpPr txBox="1">
            <a:spLocks noChangeArrowheads="1"/>
          </p:cNvSpPr>
          <p:nvPr/>
        </p:nvSpPr>
        <p:spPr bwMode="auto">
          <a:xfrm>
            <a:off x="5715000" y="1524000"/>
            <a:ext cx="3276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 sz="1400"/>
              <a:t>Solitary polyp: no malignant potential</a:t>
            </a:r>
            <a:endParaRPr lang="en-US" altLang="en-US" sz="1400"/>
          </a:p>
        </p:txBody>
      </p:sp>
      <p:sp>
        <p:nvSpPr>
          <p:cNvPr id="12295" name="Rectangle 1"/>
          <p:cNvSpPr>
            <a:spLocks noChangeArrowheads="1"/>
          </p:cNvSpPr>
          <p:nvPr/>
        </p:nvSpPr>
        <p:spPr bwMode="auto">
          <a:xfrm>
            <a:off x="277813" y="241300"/>
            <a:ext cx="510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l-SI" altLang="en-US" sz="2800" b="1"/>
              <a:t>HAMARTOMATOUS POLYPS</a:t>
            </a:r>
            <a:endParaRPr lang="en-US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x142"/>
          <p:cNvPicPr>
            <a:picLocks noChangeAspect="1" noChangeArrowheads="1"/>
          </p:cNvPicPr>
          <p:nvPr/>
        </p:nvPicPr>
        <p:blipFill>
          <a:blip r:embed="rId2">
            <a:lum bright="6000" contrast="18000"/>
          </a:blip>
          <a:srcRect t="3990"/>
          <a:stretch>
            <a:fillRect/>
          </a:stretch>
        </p:blipFill>
        <p:spPr bwMode="auto">
          <a:xfrm>
            <a:off x="6051550" y="419100"/>
            <a:ext cx="27781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100013" y="673100"/>
            <a:ext cx="6148387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r-Latn-CS" sz="20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PEUTZ – JEGHERS  POLYP </a:t>
            </a:r>
            <a:r>
              <a:rPr lang="sr-Latn-C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sr-Latn-CS" sz="200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sl-SI" sz="2000">
                <a:latin typeface="Times New Roman" panose="02020603050405020304" pitchFamily="18" charset="0"/>
                <a:cs typeface="Times New Roman" panose="02020603050405020304" pitchFamily="18" charset="0"/>
              </a:rPr>
              <a:t>amartomatous polyp: </a:t>
            </a:r>
          </a:p>
          <a:p>
            <a:pPr eaLnBrk="1" hangingPunct="1">
              <a:defRPr/>
            </a:pPr>
            <a:r>
              <a:rPr lang="sl-SI" sz="2000">
                <a:latin typeface="Times New Roman" panose="02020603050405020304" pitchFamily="18" charset="0"/>
                <a:cs typeface="Times New Roman" panose="02020603050405020304" pitchFamily="18" charset="0"/>
              </a:rPr>
              <a:t>hamartoma of the lamina muscularis mucosae</a:t>
            </a:r>
          </a:p>
          <a:p>
            <a:pPr eaLnBrk="1" hangingPunct="1">
              <a:defRPr/>
            </a:pPr>
            <a:endParaRPr lang="sr-Latn-CS" sz="2000" b="1"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8789" name="Text Box 5"/>
          <p:cNvSpPr txBox="1">
            <a:spLocks noChangeArrowheads="1"/>
          </p:cNvSpPr>
          <p:nvPr/>
        </p:nvSpPr>
        <p:spPr bwMode="auto">
          <a:xfrm>
            <a:off x="76200" y="1676400"/>
            <a:ext cx="8686800" cy="502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ts val="0"/>
              </a:spcBef>
              <a:defRPr/>
            </a:pPr>
            <a:r>
              <a:rPr lang="sl-SI" u="sng">
                <a:latin typeface="Times New Roman" panose="02020603050405020304" pitchFamily="18" charset="0"/>
                <a:cs typeface="Times New Roman" panose="02020603050405020304" pitchFamily="18" charset="0"/>
              </a:rPr>
              <a:t>Histology</a:t>
            </a:r>
            <a:r>
              <a:rPr lang="sl-SI">
                <a:latin typeface="Times New Roman" panose="02020603050405020304" pitchFamily="18" charset="0"/>
                <a:cs typeface="Times New Roman" panose="02020603050405020304" pitchFamily="18" charset="0"/>
              </a:rPr>
              <a:t>: branched lamina muscularis mucosae lined by </a:t>
            </a:r>
          </a:p>
          <a:p>
            <a:pPr>
              <a:lnSpc>
                <a:spcPct val="70000"/>
              </a:lnSpc>
              <a:spcBef>
                <a:spcPts val="0"/>
              </a:spcBef>
              <a:defRPr/>
            </a:pPr>
            <a:r>
              <a:rPr lang="sl-SI">
                <a:latin typeface="Times New Roman" panose="02020603050405020304" pitchFamily="18" charset="0"/>
                <a:cs typeface="Times New Roman" panose="02020603050405020304" pitchFamily="18" charset="0"/>
              </a:rPr>
              <a:t>hyperplastic  colonic epithelium</a:t>
            </a:r>
          </a:p>
          <a:p>
            <a:pPr>
              <a:lnSpc>
                <a:spcPct val="70000"/>
              </a:lnSpc>
              <a:spcBef>
                <a:spcPts val="0"/>
              </a:spcBef>
              <a:defRPr/>
            </a:pPr>
            <a:endParaRPr lang="sl-SI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ts val="0"/>
              </a:spcBef>
              <a:defRPr/>
            </a:pPr>
            <a:r>
              <a:rPr lang="sl-SI">
                <a:latin typeface="Times New Roman" panose="02020603050405020304" pitchFamily="18" charset="0"/>
                <a:cs typeface="Times New Roman" panose="02020603050405020304" pitchFamily="18" charset="0"/>
              </a:rPr>
              <a:t>Symptomatology: intestinal obstruction, invagination </a:t>
            </a:r>
          </a:p>
          <a:p>
            <a:pPr>
              <a:spcBef>
                <a:spcPts val="0"/>
              </a:spcBef>
              <a:defRPr/>
            </a:pP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Solitary polyp: no malignant potential</a:t>
            </a:r>
          </a:p>
          <a:p>
            <a:pPr>
              <a:spcBef>
                <a:spcPts val="0"/>
              </a:spcBef>
              <a:defRPr/>
            </a:pPr>
            <a:endParaRPr lang="sr-Latn-CS" altLang="en-US" u="sng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sr-Latn-CS" altLang="en-US" sz="20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Peutz-Jeghers </a:t>
            </a:r>
            <a:r>
              <a:rPr lang="sl-SI" altLang="en-US" sz="20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syndrome (polyposis)</a:t>
            </a: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sl-SI" altLang="en-US" u="sng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ts val="0"/>
              </a:spcBef>
              <a:defRPr/>
            </a:pP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- Multiple PJ polyps in the stomach, small &amp; large bowel + mucocutaneous melanin pigmentation of the face, oral cavity and fingers</a:t>
            </a:r>
          </a:p>
          <a:p>
            <a:pPr>
              <a:spcBef>
                <a:spcPts val="0"/>
              </a:spcBef>
              <a:defRPr/>
            </a:pP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- Autosomal dominant disease </a:t>
            </a:r>
          </a:p>
          <a:p>
            <a:pPr>
              <a:spcBef>
                <a:spcPts val="0"/>
              </a:spcBef>
              <a:defRPr/>
            </a:pP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- Germline mutation in LKB1/STK11 gene </a:t>
            </a:r>
          </a:p>
          <a:p>
            <a:pPr>
              <a:spcBef>
                <a:spcPts val="0"/>
              </a:spcBef>
              <a:defRPr/>
            </a:pP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- Malignant potential: familial cancer syndrome: GIT &amp; extraGIT cancers</a:t>
            </a:r>
          </a:p>
          <a:p>
            <a:pPr eaLnBrk="1" hangingPunct="1">
              <a:defRPr/>
            </a:pPr>
            <a:endParaRPr lang="sl-SI" altLang="en-US" u="sng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sl-SI" altLang="en-US" u="sng">
                <a:latin typeface="Times New Roman" panose="02020603050405020304" pitchFamily="18" charset="0"/>
                <a:cs typeface="Times New Roman" panose="02020603050405020304" pitchFamily="18" charset="0"/>
              </a:rPr>
              <a:t>Diagnostic criteria</a:t>
            </a: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 eaLnBrk="1" hangingPunct="1">
              <a:buFontTx/>
              <a:buAutoNum type="arabicPeriod"/>
              <a:defRPr/>
            </a:pP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&gt;3 PJ polyps, or</a:t>
            </a:r>
          </a:p>
          <a:p>
            <a:pPr marL="342900" indent="-342900" eaLnBrk="1" hangingPunct="1">
              <a:buFontTx/>
              <a:buAutoNum type="arabicPeriod"/>
              <a:defRPr/>
            </a:pP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Any number of PJ polyps with familial anamnesis of Peutz-Jeghers syndrome, or</a:t>
            </a:r>
          </a:p>
          <a:p>
            <a:pPr marL="342900" indent="-342900" eaLnBrk="1" hangingPunct="1">
              <a:buFontTx/>
              <a:buAutoNum type="arabicPeriod"/>
              <a:defRPr/>
            </a:pP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Any number of PJ polyps with characteristic mucocutaneous melanin pigmentation, or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Tx/>
              <a:buAutoNum type="arabicPeriod"/>
              <a:defRPr/>
            </a:pPr>
            <a:r>
              <a:rPr lang="sl-SI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 mucocutaneous melanin pigmentation with familial anamnesis of Peutz-Jeghers syndrome</a:t>
            </a:r>
            <a:endParaRPr lang="sl-SI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7" name="Rectangle 1"/>
          <p:cNvSpPr>
            <a:spLocks noChangeArrowheads="1"/>
          </p:cNvSpPr>
          <p:nvPr/>
        </p:nvSpPr>
        <p:spPr bwMode="auto">
          <a:xfrm>
            <a:off x="100013" y="120650"/>
            <a:ext cx="510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l-SI" altLang="en-US" sz="2800" b="1"/>
              <a:t>HAMARTOMATOUS POLYPS</a:t>
            </a:r>
            <a:endParaRPr lang="en-US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sz="2800"/>
              <a:t>POLYPS &amp; </a:t>
            </a:r>
            <a:r>
              <a:rPr lang="sl-SI" sz="2800">
                <a:solidFill>
                  <a:srgbClr val="66CCFF"/>
                </a:solidFill>
              </a:rPr>
              <a:t>POLYPOSIS SYNDROMES</a:t>
            </a:r>
            <a:r>
              <a:rPr lang="sl-SI" sz="2800"/>
              <a:t/>
            </a:r>
            <a:br>
              <a:rPr lang="sl-SI" sz="2800"/>
            </a:br>
            <a:r>
              <a:rPr lang="sl-SI" sz="2800"/>
              <a:t>OF THE COLON</a:t>
            </a:r>
            <a:endParaRPr lang="en-US" sz="280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00200"/>
            <a:ext cx="86868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l-SI" sz="2400">
                <a:solidFill>
                  <a:srgbClr val="66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Adenoma </a:t>
            </a:r>
            <a:r>
              <a:rPr lang="sl-SI" sz="2400">
                <a:solidFill>
                  <a:srgbClr val="66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→ Familial Adenomatous Polyposis (FAP)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sz="2400">
                <a:solidFill>
                  <a:srgbClr val="66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Serrated polyps </a:t>
            </a:r>
            <a:r>
              <a:rPr lang="sl-SI" sz="2400">
                <a:solidFill>
                  <a:srgbClr val="66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→ Serrated polyposis (previously: Hyperplastic polyposis)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l-SI" sz="2400">
              <a:solidFill>
                <a:srgbClr val="66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l-SI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hamartomatous polyps </a:t>
            </a:r>
            <a:endParaRPr lang="en-US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- Juvenile polyp  </a:t>
            </a:r>
            <a:r>
              <a:rPr lang="sl-SI" sz="2400">
                <a:solidFill>
                  <a:srgbClr val="66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→</a:t>
            </a:r>
            <a:r>
              <a:rPr lang="sl-SI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</a:t>
            </a:r>
            <a:r>
              <a:rPr lang="sl-SI" sz="2400">
                <a:solidFill>
                  <a:srgbClr val="66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Juvenile polyposis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>
                <a:solidFill>
                  <a:srgbClr val="66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   </a:t>
            </a:r>
            <a:r>
              <a:rPr lang="sl-SI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Peutz-Jeghers  polyp </a:t>
            </a:r>
            <a:r>
              <a:rPr lang="sl-SI" sz="2400">
                <a:solidFill>
                  <a:srgbClr val="66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→ </a:t>
            </a:r>
            <a:r>
              <a:rPr lang="sl-SI" sz="2400">
                <a:solidFill>
                  <a:srgbClr val="66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Peutz-Jeghers </a:t>
            </a:r>
            <a:r>
              <a:rPr lang="sl-SI" sz="2400">
                <a:solidFill>
                  <a:srgbClr val="66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syndrome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>
                <a:solidFill>
                  <a:srgbClr val="66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= have malignant potential via </a:t>
            </a:r>
            <a:r>
              <a:rPr lang="sl-SI" sz="2400">
                <a:solidFill>
                  <a:srgbClr val="66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dysplasia → adenocarcinoma sequence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ChangeArrowheads="1"/>
          </p:cNvSpPr>
          <p:nvPr/>
        </p:nvSpPr>
        <p:spPr bwMode="auto">
          <a:xfrm>
            <a:off x="304800" y="609600"/>
            <a:ext cx="8534400" cy="547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eaLnBrk="1" hangingPunct="1">
              <a:defRPr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Times New Roman" pitchFamily="18" charset="0"/>
              </a:rPr>
              <a:t>   </a:t>
            </a:r>
            <a:r>
              <a:rPr lang="sl-SI" sz="28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Times New Roman" pitchFamily="18" charset="0"/>
              </a:rPr>
              <a:t>FAMILIAL SYNDROMES </a:t>
            </a:r>
          </a:p>
          <a:p>
            <a:pPr marL="342900" indent="-342900" eaLnBrk="1" hangingPunct="1">
              <a:defRPr/>
            </a:pPr>
            <a:r>
              <a:rPr lang="sl-SI" sz="28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Times New Roman" pitchFamily="18" charset="0"/>
              </a:rPr>
              <a:t>   carcinoma of the colon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Times New Roman" pitchFamily="18" charset="0"/>
            </a:endParaRPr>
          </a:p>
          <a:p>
            <a:pPr marL="342900" indent="-342900">
              <a:defRPr/>
            </a:pPr>
            <a:r>
              <a:rPr lang="sl-SI" sz="2800">
                <a:latin typeface="+mn-lt"/>
                <a:cs typeface="Times New Roman" pitchFamily="18" charset="0"/>
              </a:rPr>
              <a:t>          </a:t>
            </a:r>
            <a:endParaRPr lang="sl-SI" sz="2800">
              <a:latin typeface="+mn-lt"/>
            </a:endParaRPr>
          </a:p>
          <a:p>
            <a:pPr marL="342900" indent="-342900">
              <a:defRPr/>
            </a:pPr>
            <a:endParaRPr lang="sl-SI" sz="2800">
              <a:latin typeface="+mn-lt"/>
            </a:endParaRPr>
          </a:p>
          <a:p>
            <a:pPr marL="342900" indent="-342900">
              <a:defRPr/>
            </a:pPr>
            <a:endParaRPr lang="sl-SI" sz="2800">
              <a:latin typeface="+mn-lt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sl-SI" sz="28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Familial Adenomatous Polyposis (FAP) Syndrome</a:t>
            </a:r>
          </a:p>
          <a:p>
            <a:pPr marL="342900" indent="-342900">
              <a:lnSpc>
                <a:spcPct val="150000"/>
              </a:lnSpc>
              <a:defRPr/>
            </a:pPr>
            <a:endParaRPr lang="sl-SI" sz="280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sl-SI" sz="28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Times New Roman" pitchFamily="18" charset="0"/>
              </a:rPr>
              <a:t>2. Lynch syndrome I &amp; II =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sl-SI" sz="28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Times New Roman" pitchFamily="18" charset="0"/>
              </a:rPr>
              <a:t>Hereditary Nonpolyposis Colorectal Cancer </a:t>
            </a:r>
            <a:r>
              <a:rPr lang="sl-SI" sz="28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(HNPCC)</a:t>
            </a:r>
            <a:r>
              <a:rPr lang="sl-SI" sz="2800">
                <a:latin typeface="+mn-lt"/>
              </a:rPr>
              <a:t> </a:t>
            </a:r>
            <a:r>
              <a:rPr lang="sl-SI" sz="28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Times New Roman" pitchFamily="18" charset="0"/>
              </a:rPr>
              <a:t>Syndrome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28600"/>
            <a:ext cx="7772400" cy="11430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sr-Latn-CS" altLang="en-US" sz="2800" smtClean="0">
                <a:effectLst/>
              </a:rPr>
              <a:t>1. FAMILIAL ADENOMATOUS POLYPOSIS</a:t>
            </a:r>
            <a:br>
              <a:rPr lang="sr-Latn-CS" altLang="en-US" sz="2800" smtClean="0">
                <a:effectLst/>
              </a:rPr>
            </a:br>
            <a:endParaRPr lang="en-GB" altLang="en-US" sz="2800" smtClean="0">
              <a:effectLst/>
            </a:endParaRPr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1600200"/>
            <a:ext cx="8305800" cy="46482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eaLnBrk="1" hangingPunct="1">
              <a:lnSpc>
                <a:spcPct val="110000"/>
              </a:lnSpc>
              <a:buClr>
                <a:schemeClr val="tx1"/>
              </a:buClr>
              <a:defRPr/>
            </a:pPr>
            <a:r>
              <a:rPr lang="sr-Latn-CS" sz="2800"/>
              <a:t>- </a:t>
            </a:r>
            <a:r>
              <a:rPr lang="sr-Latn-CS" sz="2400"/>
              <a:t>Mutation in the adenomatous polyposis coli (APC) gene 5q21 </a:t>
            </a:r>
          </a:p>
          <a:p>
            <a:pPr algn="just" eaLnBrk="1" hangingPunct="1">
              <a:lnSpc>
                <a:spcPct val="110000"/>
              </a:lnSpc>
              <a:buClr>
                <a:schemeClr val="tx1"/>
              </a:buClr>
              <a:buFontTx/>
              <a:buChar char="-"/>
              <a:defRPr/>
            </a:pPr>
            <a:r>
              <a:rPr lang="sr-Latn-CS" sz="2800"/>
              <a:t> Hereditary disease</a:t>
            </a:r>
          </a:p>
          <a:p>
            <a:pPr algn="just" eaLnBrk="1" hangingPunct="1">
              <a:lnSpc>
                <a:spcPct val="110000"/>
              </a:lnSpc>
              <a:buClr>
                <a:schemeClr val="tx1"/>
              </a:buClr>
              <a:buFontTx/>
              <a:buChar char="-"/>
              <a:defRPr/>
            </a:pPr>
            <a:r>
              <a:rPr lang="sr-Latn-CS" sz="2800"/>
              <a:t> Risk for carcinoma: 100%</a:t>
            </a:r>
          </a:p>
          <a:p>
            <a:pPr algn="just" eaLnBrk="1" hangingPunct="1">
              <a:lnSpc>
                <a:spcPct val="110000"/>
              </a:lnSpc>
              <a:buClr>
                <a:schemeClr val="tx1"/>
              </a:buClr>
              <a:buFontTx/>
              <a:buChar char="-"/>
              <a:defRPr/>
            </a:pPr>
            <a:r>
              <a:rPr lang="sr-Latn-CS" sz="2800"/>
              <a:t> Polyps development: age: 5 – 6 yrs</a:t>
            </a:r>
          </a:p>
          <a:p>
            <a:pPr algn="just" eaLnBrk="1" hangingPunct="1">
              <a:lnSpc>
                <a:spcPct val="110000"/>
              </a:lnSpc>
              <a:buClr>
                <a:schemeClr val="tx1"/>
              </a:buClr>
              <a:buFontTx/>
              <a:buChar char="-"/>
              <a:defRPr/>
            </a:pPr>
            <a:r>
              <a:rPr lang="sr-Latn-CS" sz="2800"/>
              <a:t> Cancer prevention: colectomy</a:t>
            </a:r>
          </a:p>
          <a:p>
            <a:pPr algn="just" eaLnBrk="1" hangingPunct="1">
              <a:lnSpc>
                <a:spcPct val="110000"/>
              </a:lnSpc>
              <a:buClr>
                <a:schemeClr val="tx1"/>
              </a:buClr>
              <a:buFontTx/>
              <a:buNone/>
              <a:defRPr/>
            </a:pPr>
            <a:endParaRPr lang="sr-Latn-C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ChangeArrowheads="1"/>
          </p:cNvSpPr>
          <p:nvPr/>
        </p:nvSpPr>
        <p:spPr bwMode="auto">
          <a:xfrm>
            <a:off x="609600" y="228600"/>
            <a:ext cx="800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sr-Latn-C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FAMILIAL ADENOMATOUS POLYPOSIS</a:t>
            </a:r>
            <a:endParaRPr lang="en-GB" sz="28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7411" name="Picture 3" descr="Ca DCr i FAP vece MA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b="3734"/>
          <a:stretch>
            <a:fillRect/>
          </a:stretch>
        </p:blipFill>
        <p:spPr bwMode="auto">
          <a:xfrm>
            <a:off x="5300663" y="736600"/>
            <a:ext cx="3614737" cy="589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200400" y="1066800"/>
            <a:ext cx="2286000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/>
              <a:t>DIAGNOSIS:</a:t>
            </a:r>
          </a:p>
          <a:p>
            <a:pPr>
              <a:spcBef>
                <a:spcPct val="50000"/>
              </a:spcBef>
            </a:pPr>
            <a:r>
              <a:rPr lang="sl-SI" altLang="en-US" sz="2000"/>
              <a:t>Minimum: 100 adenomas</a:t>
            </a:r>
          </a:p>
          <a:p>
            <a:pPr>
              <a:spcBef>
                <a:spcPct val="50000"/>
              </a:spcBef>
            </a:pPr>
            <a:r>
              <a:rPr lang="sl-SI" altLang="en-US" sz="2000"/>
              <a:t>Usually:</a:t>
            </a:r>
          </a:p>
          <a:p>
            <a:pPr>
              <a:spcBef>
                <a:spcPct val="50000"/>
              </a:spcBef>
            </a:pPr>
            <a:r>
              <a:rPr lang="sl-SI" altLang="en-US" sz="2000"/>
              <a:t>500 – 2500 adenomas</a:t>
            </a:r>
          </a:p>
          <a:p>
            <a:pPr>
              <a:spcBef>
                <a:spcPct val="50000"/>
              </a:spcBef>
            </a:pPr>
            <a:r>
              <a:rPr lang="sl-SI" altLang="en-US" sz="2000" i="1"/>
              <a:t>attenuated FAP:</a:t>
            </a:r>
          </a:p>
          <a:p>
            <a:pPr>
              <a:spcBef>
                <a:spcPct val="50000"/>
              </a:spcBef>
            </a:pPr>
            <a:r>
              <a:rPr lang="sl-SI" altLang="en-US" sz="2000"/>
              <a:t>&lt;30 adenomas</a:t>
            </a:r>
          </a:p>
          <a:p>
            <a:pPr>
              <a:spcBef>
                <a:spcPct val="50000"/>
              </a:spcBef>
            </a:pPr>
            <a:r>
              <a:rPr lang="sl-SI" altLang="en-US" sz="2000"/>
              <a:t>50% risk for cracinoma</a:t>
            </a:r>
          </a:p>
        </p:txBody>
      </p:sp>
      <p:pic>
        <p:nvPicPr>
          <p:cNvPr id="17413" name="Picture 5" descr="FAP 4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l="13750" t="3845" r="16251"/>
          <a:stretch>
            <a:fillRect/>
          </a:stretch>
        </p:blipFill>
        <p:spPr bwMode="auto">
          <a:xfrm>
            <a:off x="92075" y="990600"/>
            <a:ext cx="3119438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Oval 6"/>
          <p:cNvSpPr>
            <a:spLocks noChangeArrowheads="1"/>
          </p:cNvSpPr>
          <p:nvPr/>
        </p:nvSpPr>
        <p:spPr bwMode="auto">
          <a:xfrm>
            <a:off x="5562600" y="3429000"/>
            <a:ext cx="2895600" cy="1828800"/>
          </a:xfrm>
          <a:prstGeom prst="ellips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en-US">
              <a:solidFill>
                <a:schemeClr val="accent1"/>
              </a:solidFill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6096000" y="44958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 b="1">
                <a:solidFill>
                  <a:schemeClr val="accent1"/>
                </a:solidFill>
              </a:rPr>
              <a:t>CARCINOMA</a:t>
            </a:r>
            <a:endParaRPr lang="en-US" altLang="en-US" sz="2400" b="1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x134"/>
          <p:cNvPicPr>
            <a:picLocks noChangeAspect="1" noChangeArrowheads="1"/>
          </p:cNvPicPr>
          <p:nvPr/>
        </p:nvPicPr>
        <p:blipFill>
          <a:blip r:embed="rId2">
            <a:lum bright="-6000" contrast="36000"/>
          </a:blip>
          <a:srcRect b="5479"/>
          <a:stretch>
            <a:fillRect/>
          </a:stretch>
        </p:blipFill>
        <p:spPr bwMode="auto">
          <a:xfrm>
            <a:off x="609600" y="1143000"/>
            <a:ext cx="3573463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 descr="x135"/>
          <p:cNvPicPr>
            <a:picLocks noChangeAspect="1" noChangeArrowheads="1"/>
          </p:cNvPicPr>
          <p:nvPr/>
        </p:nvPicPr>
        <p:blipFill>
          <a:blip r:embed="rId3">
            <a:lum bright="6000" contrast="24000"/>
          </a:blip>
          <a:srcRect b="5154"/>
          <a:stretch>
            <a:fillRect/>
          </a:stretch>
        </p:blipFill>
        <p:spPr bwMode="auto">
          <a:xfrm>
            <a:off x="5314950" y="1143000"/>
            <a:ext cx="360045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533400" y="152400"/>
            <a:ext cx="8382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/>
            <a:r>
              <a:rPr lang="sr-Latn-CS" altLang="en-US" sz="2400">
                <a:latin typeface="Times New Roman" pitchFamily="18" charset="0"/>
              </a:rPr>
              <a:t>FAMILIAL ADENOMATOUS POLYPOSIS</a:t>
            </a:r>
          </a:p>
          <a:p>
            <a:pPr eaLnBrk="1" hangingPunct="1"/>
            <a:r>
              <a:rPr lang="sr-Latn-CS" altLang="en-US" sz="2400">
                <a:latin typeface="Times New Roman" pitchFamily="18" charset="0"/>
              </a:rPr>
              <a:t>multiple tubular adenomas</a:t>
            </a:r>
            <a:endParaRPr lang="en-GB" altLang="en-US" sz="2400">
              <a:latin typeface="Times New Roman" pitchFamily="18" charset="0"/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1219200" y="1524000"/>
            <a:ext cx="1143000" cy="1905000"/>
          </a:xfrm>
          <a:prstGeom prst="ellips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1295400" y="4953000"/>
            <a:ext cx="1066800" cy="914400"/>
          </a:xfrm>
          <a:prstGeom prst="ellips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8439" name="Oval 7"/>
          <p:cNvSpPr>
            <a:spLocks noChangeArrowheads="1"/>
          </p:cNvSpPr>
          <p:nvPr/>
        </p:nvSpPr>
        <p:spPr bwMode="auto">
          <a:xfrm>
            <a:off x="2286000" y="3276600"/>
            <a:ext cx="762000" cy="838200"/>
          </a:xfrm>
          <a:prstGeom prst="ellips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8440" name="Oval 8"/>
          <p:cNvSpPr>
            <a:spLocks noChangeArrowheads="1"/>
          </p:cNvSpPr>
          <p:nvPr/>
        </p:nvSpPr>
        <p:spPr bwMode="auto">
          <a:xfrm>
            <a:off x="2514600" y="1143000"/>
            <a:ext cx="838200" cy="1066800"/>
          </a:xfrm>
          <a:prstGeom prst="ellips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8441" name="Oval 9"/>
          <p:cNvSpPr>
            <a:spLocks noChangeArrowheads="1"/>
          </p:cNvSpPr>
          <p:nvPr/>
        </p:nvSpPr>
        <p:spPr bwMode="auto">
          <a:xfrm>
            <a:off x="5257800" y="3886200"/>
            <a:ext cx="1143000" cy="1219200"/>
          </a:xfrm>
          <a:prstGeom prst="ellips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8442" name="Oval 10"/>
          <p:cNvSpPr>
            <a:spLocks noChangeArrowheads="1"/>
          </p:cNvSpPr>
          <p:nvPr/>
        </p:nvSpPr>
        <p:spPr bwMode="auto">
          <a:xfrm>
            <a:off x="5638800" y="1447800"/>
            <a:ext cx="990600" cy="609600"/>
          </a:xfrm>
          <a:prstGeom prst="ellips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8443" name="Oval 11"/>
          <p:cNvSpPr>
            <a:spLocks noChangeArrowheads="1"/>
          </p:cNvSpPr>
          <p:nvPr/>
        </p:nvSpPr>
        <p:spPr bwMode="auto">
          <a:xfrm>
            <a:off x="7086600" y="990600"/>
            <a:ext cx="1752600" cy="1676400"/>
          </a:xfrm>
          <a:prstGeom prst="ellips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304800"/>
            <a:ext cx="8305800" cy="54102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sl-SI" sz="2400"/>
              <a:t>2. LYNCH SYNDROME I &amp; II = HEREDITARY NONPOLYPOSIS COLORECTAL CANCER (HNPCC)</a:t>
            </a:r>
            <a:r>
              <a:rPr lang="sl-SI" sz="2400">
                <a:effectLst/>
              </a:rPr>
              <a:t> </a:t>
            </a:r>
            <a:r>
              <a:rPr lang="sl-SI" sz="2400"/>
              <a:t>SYNDROME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sl-SI" sz="2000">
                <a:effectLst/>
              </a:rPr>
              <a:t>- A</a:t>
            </a:r>
            <a:r>
              <a:rPr lang="sl-SI" sz="2000"/>
              <a:t>utosomal dominant familial syndrome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sl-SI" sz="2000"/>
              <a:t>- Germline mutations in DNA repair genes </a:t>
            </a:r>
            <a:r>
              <a:rPr lang="sl-SI" sz="2000">
                <a:latin typeface="Arial" charset="0"/>
                <a:cs typeface="Arial" charset="0"/>
              </a:rPr>
              <a:t>→ </a:t>
            </a:r>
            <a:r>
              <a:rPr lang="sl-SI" sz="2000">
                <a:cs typeface="Arial" charset="0"/>
              </a:rPr>
              <a:t>microsatellite instability (and not epigenetic mutations in DNA repair genes)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sl-SI" sz="2000"/>
              <a:t>- Adenomas are rare as precursors (usually: villous adenoma)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sl-SI" sz="2000"/>
              <a:t>- </a:t>
            </a:r>
            <a:r>
              <a:rPr lang="sl-SI" sz="2000">
                <a:cs typeface="Arial" charset="0"/>
              </a:rPr>
              <a:t>Lynch II: + extraintestinal cancers: endometrium, ovarium, lung, stomach, small bowel, ureter, renal pelvis, brain, sebaceal tumors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sl-SI" sz="2400">
                <a:cs typeface="Arial" charset="0"/>
              </a:rPr>
              <a:t>- Better prognosis than </a:t>
            </a:r>
            <a:r>
              <a:rPr lang="sl-SI" sz="2400" b="1">
                <a:cs typeface="Arial" charset="0"/>
              </a:rPr>
              <a:t>sporadic</a:t>
            </a:r>
            <a:r>
              <a:rPr lang="sl-SI" sz="2400">
                <a:cs typeface="Arial" charset="0"/>
              </a:rPr>
              <a:t> </a:t>
            </a:r>
            <a:r>
              <a:rPr lang="sl-SI" sz="2400" b="1">
                <a:cs typeface="Arial" charset="0"/>
              </a:rPr>
              <a:t>carcinoma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>
              <a:defRPr/>
            </a:pPr>
            <a:r>
              <a:rPr lang="sl-SI" sz="20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LYNCH SYNDROME I &amp; II = HEREDITARY NONPOLYPOSIS COLORECTAL CANCER (HNPCC) SYNDROME</a:t>
            </a:r>
            <a:br>
              <a:rPr lang="sl-SI" sz="20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066800"/>
            <a:ext cx="8763000" cy="54102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sl-SI" sz="1800">
                <a:effectLst/>
              </a:rPr>
              <a:t>Revised Bethesda criteria for Lynch colorectal carcinoma (CC):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sl-SI" sz="1800">
              <a:effectLst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  <a:defRPr/>
            </a:pPr>
            <a:r>
              <a:rPr lang="sl-SI" sz="1800">
                <a:effectLst/>
                <a:cs typeface="Arial" charset="0"/>
              </a:rPr>
              <a:t>Age &lt;50 yrs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  <a:defRPr/>
            </a:pPr>
            <a:r>
              <a:rPr lang="sl-SI" sz="1800">
                <a:effectLst/>
                <a:cs typeface="Arial" charset="0"/>
              </a:rPr>
              <a:t>Presence of synchronous/metachronous CC or Lynch II tumours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  <a:defRPr/>
            </a:pPr>
            <a:r>
              <a:rPr lang="sl-SI" sz="1800">
                <a:effectLst/>
                <a:cs typeface="Arial" charset="0"/>
              </a:rPr>
              <a:t>CC diagnosed before 60 yrs of age with MSI-H phenotype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  <a:defRPr/>
            </a:pPr>
            <a:r>
              <a:rPr lang="sl-SI" sz="1800">
                <a:effectLst/>
                <a:cs typeface="Arial" charset="0"/>
              </a:rPr>
              <a:t>A patient with CC  to be a first-line cousin of a patient with Lynch tumour, diagnosed before 50 yrs of age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  <a:defRPr/>
            </a:pPr>
            <a:r>
              <a:rPr lang="sl-SI" sz="1800">
                <a:effectLst/>
                <a:cs typeface="Arial" charset="0"/>
              </a:rPr>
              <a:t>A patient with CC and two or more first or second-line cousins with Lynch syndrome irrespective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52400" y="554038"/>
            <a:ext cx="8763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l-SI" altLang="en-US" sz="2400">
                <a:cs typeface="Tahoma" charset="0"/>
              </a:rPr>
              <a:t>    COLORECTAL CARCINOMA - sporadic</a:t>
            </a:r>
            <a:endParaRPr lang="en-US" altLang="en-US" sz="2400">
              <a:cs typeface="Tahoma" charset="0"/>
            </a:endParaRPr>
          </a:p>
          <a:p>
            <a:pPr eaLnBrk="1" hangingPunct="1"/>
            <a:r>
              <a:rPr lang="sl-SI" altLang="en-US" sz="2400">
                <a:cs typeface="Tahoma" charset="0"/>
              </a:rPr>
              <a:t> </a:t>
            </a:r>
            <a:endParaRPr lang="en-US" altLang="en-US" sz="2400">
              <a:cs typeface="Tahoma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sl-SI" altLang="en-US" sz="2400">
                <a:cs typeface="Tahoma" charset="0"/>
              </a:rPr>
              <a:t>Location:   55% rectum &amp; sigmoid  colon</a:t>
            </a:r>
          </a:p>
          <a:p>
            <a:pPr eaLnBrk="1" hangingPunct="1">
              <a:lnSpc>
                <a:spcPct val="150000"/>
              </a:lnSpc>
            </a:pPr>
            <a:r>
              <a:rPr lang="sl-SI" altLang="en-US" sz="2400">
                <a:cs typeface="Tahoma" charset="0"/>
              </a:rPr>
              <a:t>                22% cecum &amp; ascending colon</a:t>
            </a:r>
          </a:p>
          <a:p>
            <a:pPr eaLnBrk="1" hangingPunct="1">
              <a:lnSpc>
                <a:spcPct val="150000"/>
              </a:lnSpc>
            </a:pPr>
            <a:r>
              <a:rPr lang="sl-SI" altLang="en-US" sz="2400">
                <a:cs typeface="Tahoma" charset="0"/>
              </a:rPr>
              <a:t>                11% transverse colon</a:t>
            </a:r>
          </a:p>
          <a:p>
            <a:pPr eaLnBrk="1" hangingPunct="1">
              <a:lnSpc>
                <a:spcPct val="150000"/>
              </a:lnSpc>
            </a:pPr>
            <a:endParaRPr lang="sl-SI" altLang="en-US" sz="2400">
              <a:cs typeface="Tahoma" charset="0"/>
            </a:endParaRPr>
          </a:p>
          <a:p>
            <a:pPr eaLnBrk="1" hangingPunct="1">
              <a:lnSpc>
                <a:spcPct val="150000"/>
              </a:lnSpc>
            </a:pPr>
            <a:endParaRPr lang="sl-SI" altLang="en-US" sz="2400" u="sng">
              <a:cs typeface="Tahom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sz="2800"/>
              <a:t>BENIGN EPITHELIAL TUMORS</a:t>
            </a:r>
            <a:br>
              <a:rPr lang="sl-SI" sz="2800"/>
            </a:br>
            <a:r>
              <a:rPr lang="sl-SI" sz="2800"/>
              <a:t>&amp; </a:t>
            </a:r>
            <a:r>
              <a:rPr lang="sl-SI" sz="2800">
                <a:solidFill>
                  <a:srgbClr val="FFFF00"/>
                </a:solidFill>
              </a:rPr>
              <a:t>TUMOR-LIKE LESION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42900" y="1309688"/>
            <a:ext cx="4038600" cy="525780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2400"/>
              <a:t>BENIGN TUMORS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2400"/>
              <a:t>1. Adenomas	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2400"/>
              <a:t>	</a:t>
            </a:r>
            <a:r>
              <a:rPr lang="sl-SI" sz="2000"/>
              <a:t>1. tubular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2000"/>
              <a:t>	2. tubulovillous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2000"/>
              <a:t>	3. villous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2400"/>
              <a:t>2. Serrated polyps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2000"/>
              <a:t>Syn: Hyperplastic polyps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2400"/>
              <a:t>...........................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2400"/>
              <a:t>Hamartomatous polyps	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2400"/>
              <a:t>	1. Juvenile polyp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2400"/>
              <a:t>	2. Peutz-Jeghers polyp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2400"/>
              <a:t>	</a:t>
            </a:r>
            <a:endParaRPr lang="en-US" sz="2400"/>
          </a:p>
        </p:txBody>
      </p:sp>
      <p:pic>
        <p:nvPicPr>
          <p:cNvPr id="4100" name="Picture 9" descr="P101852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-24000"/>
          </a:blip>
          <a:srcRect l="58974" t="6552" b="30769"/>
          <a:stretch>
            <a:fillRect/>
          </a:stretch>
        </p:blipFill>
        <p:spPr>
          <a:xfrm>
            <a:off x="4724400" y="1905000"/>
            <a:ext cx="4038600" cy="4067175"/>
          </a:xfrm>
          <a:noFill/>
        </p:spPr>
      </p:pic>
      <p:sp>
        <p:nvSpPr>
          <p:cNvPr id="4101" name="AutoShape 11"/>
          <p:cNvSpPr>
            <a:spLocks noChangeArrowheads="1"/>
          </p:cNvSpPr>
          <p:nvPr/>
        </p:nvSpPr>
        <p:spPr bwMode="auto">
          <a:xfrm>
            <a:off x="6172200" y="3505200"/>
            <a:ext cx="76200" cy="533400"/>
          </a:xfrm>
          <a:prstGeom prst="upArrow">
            <a:avLst>
              <a:gd name="adj1" fmla="val 50000"/>
              <a:gd name="adj2" fmla="val 1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4102" name="AutoShape 12"/>
          <p:cNvSpPr>
            <a:spLocks noChangeArrowheads="1"/>
          </p:cNvSpPr>
          <p:nvPr/>
        </p:nvSpPr>
        <p:spPr bwMode="auto">
          <a:xfrm>
            <a:off x="6781800" y="3276600"/>
            <a:ext cx="76200" cy="533400"/>
          </a:xfrm>
          <a:prstGeom prst="upArrow">
            <a:avLst>
              <a:gd name="adj1" fmla="val 50000"/>
              <a:gd name="adj2" fmla="val 1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4103" name="AutoShape 13"/>
          <p:cNvSpPr>
            <a:spLocks noChangeArrowheads="1"/>
          </p:cNvSpPr>
          <p:nvPr/>
        </p:nvSpPr>
        <p:spPr bwMode="auto">
          <a:xfrm>
            <a:off x="7162800" y="2743200"/>
            <a:ext cx="76200" cy="533400"/>
          </a:xfrm>
          <a:prstGeom prst="upArrow">
            <a:avLst>
              <a:gd name="adj1" fmla="val 50000"/>
              <a:gd name="adj2" fmla="val 1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4104" name="AutoShape 14"/>
          <p:cNvSpPr>
            <a:spLocks noChangeArrowheads="1"/>
          </p:cNvSpPr>
          <p:nvPr/>
        </p:nvSpPr>
        <p:spPr bwMode="auto">
          <a:xfrm>
            <a:off x="5029200" y="5334000"/>
            <a:ext cx="381000" cy="76200"/>
          </a:xfrm>
          <a:prstGeom prst="left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105" name="AutoShape 16"/>
          <p:cNvSpPr>
            <a:spLocks noChangeArrowheads="1"/>
          </p:cNvSpPr>
          <p:nvPr/>
        </p:nvSpPr>
        <p:spPr bwMode="auto">
          <a:xfrm>
            <a:off x="8153400" y="4495800"/>
            <a:ext cx="304800" cy="76200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685800" y="228600"/>
            <a:ext cx="4989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sl-SI" altLang="en-US" sz="2800">
                <a:latin typeface="Times New Roman" pitchFamily="18" charset="0"/>
                <a:cs typeface="Times New Roman" pitchFamily="18" charset="0"/>
              </a:rPr>
              <a:t>COLORECTAL CARCINOMA: </a:t>
            </a:r>
          </a:p>
        </p:txBody>
      </p:sp>
      <p:pic>
        <p:nvPicPr>
          <p:cNvPr id="22531" name="Picture 5" descr="Ca Polipoidni kolona MA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l="6126" t="2660" r="9227" b="5344"/>
          <a:stretch>
            <a:fillRect/>
          </a:stretch>
        </p:blipFill>
        <p:spPr bwMode="auto">
          <a:xfrm>
            <a:off x="152400" y="2209800"/>
            <a:ext cx="2794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228600" y="16764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/>
              <a:t>POLYPOID</a:t>
            </a:r>
          </a:p>
        </p:txBody>
      </p:sp>
      <p:pic>
        <p:nvPicPr>
          <p:cNvPr id="22533" name="Picture 7" descr="x125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l="6496" t="4109" r="11232" b="15068"/>
          <a:stretch>
            <a:fillRect/>
          </a:stretch>
        </p:blipFill>
        <p:spPr bwMode="auto">
          <a:xfrm>
            <a:off x="3124200" y="2209800"/>
            <a:ext cx="2895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Text Box 8"/>
          <p:cNvSpPr txBox="1">
            <a:spLocks noChangeArrowheads="1"/>
          </p:cNvSpPr>
          <p:nvPr/>
        </p:nvSpPr>
        <p:spPr bwMode="auto">
          <a:xfrm>
            <a:off x="3124200" y="1676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/>
              <a:t>ULCERATIVE</a:t>
            </a:r>
            <a:endParaRPr lang="en-US" altLang="en-US" sz="2400"/>
          </a:p>
        </p:txBody>
      </p:sp>
      <p:pic>
        <p:nvPicPr>
          <p:cNvPr id="22535" name="Picture 9" descr="Ca DCr infiltr"/>
          <p:cNvPicPr>
            <a:picLocks noChangeAspect="1" noChangeArrowheads="1"/>
          </p:cNvPicPr>
          <p:nvPr/>
        </p:nvPicPr>
        <p:blipFill>
          <a:blip r:embed="rId4">
            <a:lum contrast="12000"/>
          </a:blip>
          <a:srcRect l="11086" t="3615" r="12524" b="10205"/>
          <a:stretch>
            <a:fillRect/>
          </a:stretch>
        </p:blipFill>
        <p:spPr bwMode="auto">
          <a:xfrm>
            <a:off x="6172200" y="1828800"/>
            <a:ext cx="2819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Text Box 10"/>
          <p:cNvSpPr txBox="1">
            <a:spLocks noChangeArrowheads="1"/>
          </p:cNvSpPr>
          <p:nvPr/>
        </p:nvSpPr>
        <p:spPr bwMode="auto">
          <a:xfrm>
            <a:off x="6248400" y="12954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/>
              <a:t>INFILTRATIVE</a:t>
            </a: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sl-SI" sz="2400">
                <a:solidFill>
                  <a:schemeClr val="tx1"/>
                </a:solidFill>
              </a:rPr>
              <a:t>WHO histologic classification of the tumors of colon &amp; rectum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8229600" cy="4495800"/>
          </a:xfrm>
        </p:spPr>
        <p:txBody>
          <a:bodyPr/>
          <a:lstStyle/>
          <a:p>
            <a:pPr>
              <a:defRPr/>
            </a:pPr>
            <a:r>
              <a:rPr lang="sl-SI" sz="2000"/>
              <a:t>CARCINOMAS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sl-SI" sz="2000"/>
              <a:t>Adenocarcinoma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sl-SI" sz="2000"/>
              <a:t>	Cribriform comedo type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sl-SI" sz="2000"/>
              <a:t>	Medullary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sl-SI" sz="2000"/>
              <a:t>	Micropapillary</a:t>
            </a:r>
            <a:endParaRPr lang="en-US" sz="2000"/>
          </a:p>
          <a:p>
            <a:pPr marL="0" indent="0">
              <a:buFont typeface="Wingdings" pitchFamily="2" charset="2"/>
              <a:buNone/>
              <a:defRPr/>
            </a:pPr>
            <a:r>
              <a:rPr lang="sl-SI" sz="2000"/>
              <a:t>	Mucinous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sl-SI" sz="2000"/>
              <a:t>	Serrated adenocarcinoma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sl-SI" sz="2000"/>
              <a:t>	Signet ring cell carcinoma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sl-SI" sz="2000"/>
              <a:t>Adenosquamous carcinoma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sl-SI" sz="2000"/>
              <a:t>Spindle cell carcinoma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sl-SI" sz="2000"/>
              <a:t>Squamous carcinoma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sl-SI" sz="2000"/>
              <a:t>Undifferentiated carcinoma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669925" y="223838"/>
            <a:ext cx="6673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sr-Latn-CS" altLang="en-US" sz="2400">
                <a:latin typeface="Times New Roman" pitchFamily="18" charset="0"/>
              </a:rPr>
              <a:t>WELL DIFFERENTIATED ADENOCARCINOMA</a:t>
            </a:r>
            <a:endParaRPr lang="en-GB" altLang="en-US" sz="2400">
              <a:latin typeface="Times New Roman" pitchFamily="18" charset="0"/>
            </a:endParaRPr>
          </a:p>
        </p:txBody>
      </p:sp>
      <p:pic>
        <p:nvPicPr>
          <p:cNvPr id="24579" name="Picture 5" descr="ACa-5x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 l="5167"/>
          <a:stretch>
            <a:fillRect/>
          </a:stretch>
        </p:blipFill>
        <p:spPr bwMode="auto">
          <a:xfrm>
            <a:off x="381000" y="746125"/>
            <a:ext cx="4195763" cy="595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6" descr="ACA-10X-3"/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 r="6729"/>
          <a:stretch>
            <a:fillRect/>
          </a:stretch>
        </p:blipFill>
        <p:spPr bwMode="auto">
          <a:xfrm>
            <a:off x="4648200" y="762000"/>
            <a:ext cx="41148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Ca-DCR-koloidni-5x"/>
          <p:cNvPicPr>
            <a:picLocks noChangeAspect="1" noChangeArrowheads="1"/>
          </p:cNvPicPr>
          <p:nvPr/>
        </p:nvPicPr>
        <p:blipFill>
          <a:blip r:embed="rId2">
            <a:lum bright="6000" contrast="6000"/>
          </a:blip>
          <a:srcRect b="3226"/>
          <a:stretch>
            <a:fillRect/>
          </a:stretch>
        </p:blipFill>
        <p:spPr bwMode="auto">
          <a:xfrm>
            <a:off x="1371600" y="1143000"/>
            <a:ext cx="68929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838200" y="304800"/>
            <a:ext cx="746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>
                <a:latin typeface="Times New Roman" pitchFamily="18" charset="0"/>
                <a:cs typeface="Times New Roman" pitchFamily="18" charset="0"/>
              </a:rPr>
              <a:t>MUCINOUS (COLLOID) ADENOCARCINOMA</a:t>
            </a:r>
            <a:endParaRPr lang="en-US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1524000" y="6248400"/>
            <a:ext cx="632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/>
              <a:t>&gt; 50% OF THE TUMOR TISSUE  = EXTRACELLULAR MUCIN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Deb"/>
          <p:cNvPicPr>
            <a:picLocks noChangeAspect="1" noChangeArrowheads="1"/>
          </p:cNvPicPr>
          <p:nvPr/>
        </p:nvPicPr>
        <p:blipFill>
          <a:blip r:embed="rId2">
            <a:lum bright="6000" contrast="6000"/>
          </a:blip>
          <a:srcRect l="34901" b="41919"/>
          <a:stretch>
            <a:fillRect/>
          </a:stretch>
        </p:blipFill>
        <p:spPr bwMode="auto">
          <a:xfrm>
            <a:off x="990600" y="1295400"/>
            <a:ext cx="765175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1066800" y="304800"/>
            <a:ext cx="7620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/>
              <a:t>SIGNET RING CELL COLORECTAL CARCINOMA</a:t>
            </a: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ChangeArrowheads="1"/>
          </p:cNvSpPr>
          <p:nvPr/>
        </p:nvSpPr>
        <p:spPr bwMode="auto">
          <a:xfrm>
            <a:off x="304800" y="228600"/>
            <a:ext cx="91440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l-SI" sz="2400">
                <a:latin typeface="Times New Roman" pitchFamily="18" charset="0"/>
              </a:rPr>
              <a:t>    </a:t>
            </a: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COLORECTAL CARCINOMA</a:t>
            </a:r>
            <a:endParaRPr lang="en-US" sz="240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 preoperative diagnosis: ENDOSCOPIC BIOPSY</a:t>
            </a:r>
            <a:endParaRPr lang="en-US" sz="240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27651" name="Picture 3" descr="x119"/>
          <p:cNvPicPr>
            <a:picLocks noChangeAspect="1" noChangeArrowheads="1"/>
          </p:cNvPicPr>
          <p:nvPr/>
        </p:nvPicPr>
        <p:blipFill>
          <a:blip r:embed="rId2">
            <a:lum bright="6000" contrast="18000"/>
          </a:blip>
          <a:srcRect r="16882"/>
          <a:stretch>
            <a:fillRect/>
          </a:stretch>
        </p:blipFill>
        <p:spPr bwMode="auto">
          <a:xfrm>
            <a:off x="1600200" y="1981200"/>
            <a:ext cx="487680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Ca Dukes C MA OVO 1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l="7788" t="17871" r="8762" b="4442"/>
          <a:stretch>
            <a:fillRect/>
          </a:stretch>
        </p:blipFill>
        <p:spPr bwMode="auto">
          <a:xfrm>
            <a:off x="4953000" y="1524000"/>
            <a:ext cx="3910013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228600" y="1676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/>
          </a:p>
        </p:txBody>
      </p:sp>
      <p:sp>
        <p:nvSpPr>
          <p:cNvPr id="28676" name="Rectangle 1"/>
          <p:cNvSpPr>
            <a:spLocks noChangeArrowheads="1"/>
          </p:cNvSpPr>
          <p:nvPr/>
        </p:nvSpPr>
        <p:spPr bwMode="auto">
          <a:xfrm>
            <a:off x="547688" y="377825"/>
            <a:ext cx="5159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l-SI" sz="2400"/>
              <a:t>STAGE of COLORECTAL CARCINOMA</a:t>
            </a:r>
            <a:endParaRPr lang="en-US" sz="2400"/>
          </a:p>
        </p:txBody>
      </p:sp>
      <p:sp>
        <p:nvSpPr>
          <p:cNvPr id="28677" name="Rectangle 2"/>
          <p:cNvSpPr>
            <a:spLocks noChangeArrowheads="1"/>
          </p:cNvSpPr>
          <p:nvPr/>
        </p:nvSpPr>
        <p:spPr bwMode="auto">
          <a:xfrm>
            <a:off x="544513" y="1076325"/>
            <a:ext cx="40132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sl-SI" sz="2400"/>
              <a:t>The most important prognostic indicator of colorectal carcinoma 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sz="2400"/>
              <a:t>the extent (=STAGE) of a tumor spread at the time of diagnosis, ie. after the surgery</a:t>
            </a:r>
          </a:p>
          <a:p>
            <a:pPr eaLnBrk="1" hangingPunct="1">
              <a:buFont typeface="Wingdings" pitchFamily="2" charset="2"/>
              <a:buNone/>
            </a:pPr>
            <a:endParaRPr lang="sl-SI" sz="2400"/>
          </a:p>
          <a:p>
            <a:pPr eaLnBrk="1" hangingPunct="1">
              <a:buFont typeface="Wingdings" pitchFamily="2" charset="2"/>
              <a:buNone/>
            </a:pPr>
            <a:r>
              <a:rPr lang="sl-SI" sz="2400"/>
              <a:t>WHO: pTNM clasiffication</a:t>
            </a:r>
          </a:p>
        </p:txBody>
      </p:sp>
      <p:pic>
        <p:nvPicPr>
          <p:cNvPr id="28678" name="Picture 4" descr="-Ca-Dukes DEFIN B-5x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r="3545"/>
          <a:stretch>
            <a:fillRect/>
          </a:stretch>
        </p:blipFill>
        <p:spPr bwMode="auto">
          <a:xfrm>
            <a:off x="5791200" y="4267200"/>
            <a:ext cx="32004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AutoShape 6"/>
          <p:cNvSpPr>
            <a:spLocks noChangeArrowheads="1"/>
          </p:cNvSpPr>
          <p:nvPr/>
        </p:nvSpPr>
        <p:spPr bwMode="auto">
          <a:xfrm rot="5400000">
            <a:off x="7310437" y="2824163"/>
            <a:ext cx="1457325" cy="228600"/>
          </a:xfrm>
          <a:prstGeom prst="rightArrow">
            <a:avLst>
              <a:gd name="adj1" fmla="val 50000"/>
              <a:gd name="adj2" fmla="val 212500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Line 2"/>
          <p:cNvSpPr>
            <a:spLocks noChangeShapeType="1"/>
          </p:cNvSpPr>
          <p:nvPr/>
        </p:nvSpPr>
        <p:spPr bwMode="auto">
          <a:xfrm>
            <a:off x="2057400" y="1828800"/>
            <a:ext cx="6553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2057400" y="2286000"/>
            <a:ext cx="6553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>
            <a:off x="2057400" y="3048000"/>
            <a:ext cx="6553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 flipV="1">
            <a:off x="2057400" y="3733800"/>
            <a:ext cx="6553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>
            <a:off x="2057400" y="4191000"/>
            <a:ext cx="6553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457200" y="1752600"/>
            <a:ext cx="1524000" cy="344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>
                <a:latin typeface="Arial" charset="0"/>
              </a:rPr>
              <a:t>Mucosa</a:t>
            </a:r>
          </a:p>
          <a:p>
            <a:pPr eaLnBrk="1" hangingPunct="1">
              <a:spcBef>
                <a:spcPct val="50000"/>
              </a:spcBef>
            </a:pPr>
            <a:endParaRPr lang="sl-SI" altLang="en-US">
              <a:latin typeface="Arial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sl-SI" altLang="en-US">
                <a:latin typeface="Arial" charset="0"/>
              </a:rPr>
              <a:t>Submucosa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sl-SI" altLang="en-US">
              <a:latin typeface="Arial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sl-SI" altLang="en-US">
                <a:latin typeface="Arial" charset="0"/>
              </a:rPr>
              <a:t>Muscle coat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sl-SI" altLang="en-US">
                <a:latin typeface="Arial" charset="0"/>
              </a:rPr>
              <a:t>Subserosa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sl-SI" altLang="en-US">
                <a:latin typeface="Arial" charset="0"/>
              </a:rPr>
              <a:t>Seroza</a:t>
            </a:r>
          </a:p>
          <a:p>
            <a:pPr eaLnBrk="1" hangingPunct="1">
              <a:spcBef>
                <a:spcPct val="50000"/>
              </a:spcBef>
            </a:pPr>
            <a:endParaRPr lang="sl-SI" altLang="en-US">
              <a:latin typeface="Arial" charset="0"/>
            </a:endParaRPr>
          </a:p>
          <a:p>
            <a:pPr eaLnBrk="1" hangingPunct="1">
              <a:spcBef>
                <a:spcPct val="50000"/>
              </a:spcBef>
            </a:pPr>
            <a:endParaRPr lang="sl-SI" altLang="en-US">
              <a:latin typeface="Arial" charset="0"/>
            </a:endParaRPr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 flipV="1">
            <a:off x="1295400" y="4191000"/>
            <a:ext cx="838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625475" y="350838"/>
            <a:ext cx="800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 b="1">
                <a:latin typeface="Arial" charset="0"/>
              </a:rPr>
              <a:t>pTNM  CLASSIFICATION OF COLORECTAL CARCINOMAS</a:t>
            </a:r>
          </a:p>
        </p:txBody>
      </p:sp>
      <p:sp>
        <p:nvSpPr>
          <p:cNvPr id="29706" name="AutoShape 10"/>
          <p:cNvSpPr>
            <a:spLocks noChangeArrowheads="1"/>
          </p:cNvSpPr>
          <p:nvPr/>
        </p:nvSpPr>
        <p:spPr bwMode="auto">
          <a:xfrm>
            <a:off x="2514600" y="1752600"/>
            <a:ext cx="152400" cy="457200"/>
          </a:xfrm>
          <a:prstGeom prst="downArrow">
            <a:avLst>
              <a:gd name="adj1" fmla="val 50000"/>
              <a:gd name="adj2" fmla="val 750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3200400" y="1752600"/>
            <a:ext cx="228600" cy="990600"/>
          </a:xfrm>
          <a:prstGeom prst="downArrow">
            <a:avLst>
              <a:gd name="adj1" fmla="val 50000"/>
              <a:gd name="adj2" fmla="val 108333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29708" name="AutoShape 12"/>
          <p:cNvSpPr>
            <a:spLocks noChangeArrowheads="1"/>
          </p:cNvSpPr>
          <p:nvPr/>
        </p:nvSpPr>
        <p:spPr bwMode="auto">
          <a:xfrm>
            <a:off x="4191000" y="1752600"/>
            <a:ext cx="228600" cy="1752600"/>
          </a:xfrm>
          <a:prstGeom prst="downArrow">
            <a:avLst>
              <a:gd name="adj1" fmla="val 50000"/>
              <a:gd name="adj2" fmla="val 191667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29709" name="AutoShape 13"/>
          <p:cNvSpPr>
            <a:spLocks noChangeArrowheads="1"/>
          </p:cNvSpPr>
          <p:nvPr/>
        </p:nvSpPr>
        <p:spPr bwMode="auto">
          <a:xfrm>
            <a:off x="5257800" y="1752600"/>
            <a:ext cx="228600" cy="2209800"/>
          </a:xfrm>
          <a:prstGeom prst="downArrow">
            <a:avLst>
              <a:gd name="adj1" fmla="val 50000"/>
              <a:gd name="adj2" fmla="val 241667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29710" name="AutoShape 14"/>
          <p:cNvSpPr>
            <a:spLocks noChangeArrowheads="1"/>
          </p:cNvSpPr>
          <p:nvPr/>
        </p:nvSpPr>
        <p:spPr bwMode="auto">
          <a:xfrm>
            <a:off x="6324600" y="1752600"/>
            <a:ext cx="228600" cy="2590800"/>
          </a:xfrm>
          <a:prstGeom prst="downArrow">
            <a:avLst>
              <a:gd name="adj1" fmla="val 50000"/>
              <a:gd name="adj2" fmla="val 283333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2057400" y="1219200"/>
            <a:ext cx="594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>
                <a:latin typeface="Arial" charset="0"/>
              </a:rPr>
              <a:t>   </a:t>
            </a:r>
            <a:r>
              <a:rPr lang="sl-SI" altLang="en-US" b="1">
                <a:latin typeface="Arial" charset="0"/>
              </a:rPr>
              <a:t> </a:t>
            </a:r>
            <a:r>
              <a:rPr lang="sl-SI" altLang="en-US" b="1">
                <a:solidFill>
                  <a:schemeClr val="tx2"/>
                </a:solidFill>
                <a:latin typeface="Arial" charset="0"/>
              </a:rPr>
              <a:t>pTis</a:t>
            </a:r>
            <a:r>
              <a:rPr lang="sl-SI" altLang="en-US">
                <a:solidFill>
                  <a:schemeClr val="tx2"/>
                </a:solidFill>
                <a:latin typeface="Arial" charset="0"/>
              </a:rPr>
              <a:t>*</a:t>
            </a:r>
            <a:r>
              <a:rPr lang="sl-SI" altLang="en-US">
                <a:latin typeface="Arial" charset="0"/>
              </a:rPr>
              <a:t>     pT1         pT2           pT3          pT4</a:t>
            </a: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533400" y="4876800"/>
            <a:ext cx="8001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000">
                <a:latin typeface="Arial" charset="0"/>
              </a:rPr>
              <a:t>pN0          pN1: 1 – 3                                               pM0              pM1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>
                <a:latin typeface="Arial" charset="0"/>
              </a:rPr>
              <a:t>                 pN2: ≥ 4</a:t>
            </a:r>
          </a:p>
          <a:p>
            <a:pPr eaLnBrk="1" hangingPunct="1">
              <a:spcBef>
                <a:spcPct val="50000"/>
              </a:spcBef>
            </a:pPr>
            <a:r>
              <a:rPr lang="sl-SI" altLang="en-US" sz="2000">
                <a:latin typeface="Arial" charset="0"/>
              </a:rPr>
              <a:t>	    N1c: tumour deposit</a:t>
            </a:r>
          </a:p>
        </p:txBody>
      </p:sp>
      <p:sp>
        <p:nvSpPr>
          <p:cNvPr id="29713" name="Oval 17"/>
          <p:cNvSpPr>
            <a:spLocks noChangeArrowheads="1"/>
          </p:cNvSpPr>
          <p:nvPr/>
        </p:nvSpPr>
        <p:spPr bwMode="auto">
          <a:xfrm>
            <a:off x="2286000" y="1066800"/>
            <a:ext cx="685800" cy="1219200"/>
          </a:xfrm>
          <a:prstGeom prst="ellipse">
            <a:avLst/>
          </a:prstGeom>
          <a:noFill/>
          <a:ln w="571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62163" name="Text Box 19"/>
          <p:cNvSpPr txBox="1">
            <a:spLocks noChangeArrowheads="1"/>
          </p:cNvSpPr>
          <p:nvPr/>
        </p:nvSpPr>
        <p:spPr bwMode="auto">
          <a:xfrm>
            <a:off x="4419600" y="37338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29715" name="AutoShape 22"/>
          <p:cNvSpPr>
            <a:spLocks noChangeArrowheads="1"/>
          </p:cNvSpPr>
          <p:nvPr/>
        </p:nvSpPr>
        <p:spPr bwMode="auto">
          <a:xfrm>
            <a:off x="1524000" y="1981200"/>
            <a:ext cx="609600" cy="76200"/>
          </a:xfrm>
          <a:prstGeom prst="rightArrow">
            <a:avLst>
              <a:gd name="adj1" fmla="val 50000"/>
              <a:gd name="adj2" fmla="val 2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9716" name="AutoShape 23"/>
          <p:cNvSpPr>
            <a:spLocks noChangeArrowheads="1"/>
          </p:cNvSpPr>
          <p:nvPr/>
        </p:nvSpPr>
        <p:spPr bwMode="auto">
          <a:xfrm>
            <a:off x="1905000" y="2743200"/>
            <a:ext cx="609600" cy="76200"/>
          </a:xfrm>
          <a:prstGeom prst="rightArrow">
            <a:avLst>
              <a:gd name="adj1" fmla="val 50000"/>
              <a:gd name="adj2" fmla="val 2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9717" name="AutoShape 24"/>
          <p:cNvSpPr>
            <a:spLocks noChangeArrowheads="1"/>
          </p:cNvSpPr>
          <p:nvPr/>
        </p:nvSpPr>
        <p:spPr bwMode="auto">
          <a:xfrm>
            <a:off x="1905000" y="3429000"/>
            <a:ext cx="609600" cy="152400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9718" name="AutoShape 25"/>
          <p:cNvSpPr>
            <a:spLocks noChangeArrowheads="1"/>
          </p:cNvSpPr>
          <p:nvPr/>
        </p:nvSpPr>
        <p:spPr bwMode="auto">
          <a:xfrm>
            <a:off x="1752600" y="3886200"/>
            <a:ext cx="533400" cy="76200"/>
          </a:xfrm>
          <a:prstGeom prst="rightArrow">
            <a:avLst>
              <a:gd name="adj1" fmla="val 50000"/>
              <a:gd name="adj2" fmla="val 1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9719" name="Text Box 26"/>
          <p:cNvSpPr txBox="1">
            <a:spLocks noChangeArrowheads="1"/>
          </p:cNvSpPr>
          <p:nvPr/>
        </p:nvSpPr>
        <p:spPr bwMode="auto">
          <a:xfrm>
            <a:off x="609600" y="6262688"/>
            <a:ext cx="3886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/>
              <a:t>* </a:t>
            </a:r>
            <a:r>
              <a:rPr lang="sl-SI" altLang="en-US" b="1"/>
              <a:t>Tumor </a:t>
            </a:r>
            <a:r>
              <a:rPr lang="sl-SI" altLang="en-US" b="1" i="1"/>
              <a:t>in situ</a:t>
            </a:r>
            <a:endParaRPr lang="en-US" altLang="en-US" b="1" i="1"/>
          </a:p>
        </p:txBody>
      </p:sp>
      <p:sp>
        <p:nvSpPr>
          <p:cNvPr id="29720" name="TextBox 1"/>
          <p:cNvSpPr txBox="1">
            <a:spLocks noChangeArrowheads="1"/>
          </p:cNvSpPr>
          <p:nvPr/>
        </p:nvSpPr>
        <p:spPr bwMode="auto">
          <a:xfrm>
            <a:off x="6419850" y="4343400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 sz="1400"/>
              <a:t>pT4a pT4b</a:t>
            </a:r>
            <a:endParaRPr lang="en-US" altLang="en-US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1763" y="769938"/>
            <a:ext cx="3886200" cy="9731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l-SI" altLang="en-US" sz="1800" u="sng" smtClean="0">
                <a:effectLst/>
              </a:rPr>
              <a:t>intramucosal carcinoma</a:t>
            </a:r>
            <a:r>
              <a:rPr lang="sl-SI" altLang="en-US" sz="1800" smtClean="0">
                <a:effectLst/>
              </a:rPr>
              <a:t> = pTis: adenocarcinoma is confined to mucosal level, above lamina muscularis mucosae = it is not biologically true carcinoma as it does not metastasize from mucosal level to regional lymph nodes because there are no lymphatic vessels in the colonic mucosa</a:t>
            </a:r>
          </a:p>
          <a:p>
            <a:pPr eaLnBrk="1" hangingPunct="1">
              <a:buFont typeface="Wingdings" pitchFamily="2" charset="2"/>
              <a:buNone/>
            </a:pPr>
            <a:endParaRPr lang="sl-SI" altLang="en-US" sz="1800" smtClean="0">
              <a:effectLst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sl-SI" altLang="en-US" sz="1800" smtClean="0">
                <a:effectLst/>
              </a:rPr>
              <a:t>                                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1800" smtClean="0">
                <a:effectLst/>
              </a:rPr>
              <a:t>                                     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1800" smtClean="0">
                <a:effectLst/>
              </a:rPr>
              <a:t>                                             </a:t>
            </a:r>
            <a:endParaRPr lang="sl-SI" altLang="en-US" sz="1800" b="1" u="sng" smtClean="0">
              <a:effectLst/>
            </a:endParaRPr>
          </a:p>
        </p:txBody>
      </p:sp>
      <p:pic>
        <p:nvPicPr>
          <p:cNvPr id="30723" name="Picture 9" descr="3317  Jokic Ca levo adenom desno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18000"/>
          </a:blip>
          <a:srcRect l="3572" t="4745"/>
          <a:stretch>
            <a:fillRect/>
          </a:stretch>
        </p:blipFill>
        <p:spPr>
          <a:xfrm>
            <a:off x="503238" y="4106863"/>
            <a:ext cx="3295650" cy="2449512"/>
          </a:xfrm>
          <a:noFill/>
        </p:spPr>
      </p:pic>
      <p:sp>
        <p:nvSpPr>
          <p:cNvPr id="30724" name="Oval 11"/>
          <p:cNvSpPr>
            <a:spLocks noChangeArrowheads="1"/>
          </p:cNvSpPr>
          <p:nvPr/>
        </p:nvSpPr>
        <p:spPr bwMode="auto">
          <a:xfrm>
            <a:off x="1108075" y="4800600"/>
            <a:ext cx="990600" cy="1219200"/>
          </a:xfrm>
          <a:prstGeom prst="ellips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349375" y="4953000"/>
            <a:ext cx="533400" cy="307975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l-SI" sz="1400">
                <a:solidFill>
                  <a:schemeClr val="accent4">
                    <a:lumMod val="10000"/>
                  </a:schemeClr>
                </a:solidFill>
                <a:latin typeface="Tahoma" panose="020B0604030504040204" pitchFamily="34" charset="0"/>
              </a:rPr>
              <a:t>pTis</a:t>
            </a:r>
            <a:endParaRPr lang="en-US" sz="1400">
              <a:solidFill>
                <a:schemeClr val="accent4">
                  <a:lumMod val="10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0" y="4129088"/>
            <a:ext cx="1295400" cy="306387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l-SI" sz="1400">
                <a:solidFill>
                  <a:schemeClr val="accent4">
                    <a:lumMod val="10000"/>
                  </a:schemeClr>
                </a:solidFill>
                <a:latin typeface="Tahoma" panose="020B0604030504040204" pitchFamily="34" charset="0"/>
              </a:rPr>
              <a:t>Adenoma</a:t>
            </a:r>
            <a:endParaRPr lang="en-US" sz="1400">
              <a:solidFill>
                <a:schemeClr val="accent4">
                  <a:lumMod val="10000"/>
                </a:schemeClr>
              </a:solidFill>
              <a:latin typeface="Tahoma" panose="020B0604030504040204" pitchFamily="34" charset="0"/>
            </a:endParaRPr>
          </a:p>
        </p:txBody>
      </p:sp>
      <p:pic>
        <p:nvPicPr>
          <p:cNvPr id="30727" name="Picture 10" descr="Tv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7138" y="3700463"/>
            <a:ext cx="2205037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Text Box 7"/>
          <p:cNvSpPr txBox="1">
            <a:spLocks noChangeArrowheads="1"/>
          </p:cNvSpPr>
          <p:nvPr/>
        </p:nvSpPr>
        <p:spPr bwMode="auto">
          <a:xfrm>
            <a:off x="4768850" y="896938"/>
            <a:ext cx="36131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/>
              <a:t>When Tumor in situ a breaks through lamina muscularis mucosae into </a:t>
            </a:r>
            <a:r>
              <a:rPr lang="sl-SI" altLang="en-US" u="sng"/>
              <a:t>submucosa</a:t>
            </a:r>
            <a:r>
              <a:rPr lang="sl-SI" altLang="en-US"/>
              <a:t> * (pT1) it becomes biologically malignant, ie. true adenocarcinoma, because submucosa contains lymph vessels (for regional lymph nodes metastases)</a:t>
            </a:r>
            <a:endParaRPr lang="en-US" altLang="en-US"/>
          </a:p>
        </p:txBody>
      </p:sp>
      <p:sp>
        <p:nvSpPr>
          <p:cNvPr id="4" name="Rectangle 3"/>
          <p:cNvSpPr/>
          <p:nvPr/>
        </p:nvSpPr>
        <p:spPr>
          <a:xfrm>
            <a:off x="5362575" y="5026025"/>
            <a:ext cx="352425" cy="46037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sl-SI" altLang="en-US" sz="2400">
                <a:solidFill>
                  <a:schemeClr val="accent4">
                    <a:lumMod val="10000"/>
                  </a:schemeClr>
                </a:solidFill>
                <a:latin typeface="Tahoma" panose="020B0604030504040204" pitchFamily="34" charset="0"/>
              </a:rPr>
              <a:t>*</a:t>
            </a:r>
            <a:endParaRPr lang="en-US" sz="2400">
              <a:solidFill>
                <a:schemeClr val="accent4">
                  <a:lumMod val="10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37138" y="3363913"/>
            <a:ext cx="574675" cy="369887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sl-SI" altLang="en-US">
                <a:solidFill>
                  <a:schemeClr val="accent4">
                    <a:lumMod val="10000"/>
                  </a:schemeClr>
                </a:solidFill>
                <a:latin typeface="Tahoma" panose="020B0604030504040204" pitchFamily="34" charset="0"/>
              </a:rPr>
              <a:t>pT1</a:t>
            </a:r>
            <a:endParaRPr lang="en-US">
              <a:solidFill>
                <a:schemeClr val="accent4">
                  <a:lumMod val="10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30731" name="Text Box 9"/>
          <p:cNvSpPr>
            <a:spLocks noGrp="1" noChangeArrowheads="1"/>
          </p:cNvSpPr>
          <p:nvPr>
            <p:ph type="title"/>
          </p:nvPr>
        </p:nvSpPr>
        <p:spPr>
          <a:xfrm>
            <a:off x="457200" y="265113"/>
            <a:ext cx="8229600" cy="460375"/>
          </a:xfrm>
          <a:noFill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 smtClean="0">
                <a:solidFill>
                  <a:schemeClr val="tx1"/>
                </a:solidFill>
                <a:effectLst/>
                <a:cs typeface="Tahoma" charset="0"/>
              </a:rPr>
              <a:t>pTNM  CLASSIFICATION OF COLORECTAL CARCINOMAS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08075" y="3727450"/>
            <a:ext cx="2473325" cy="368300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l-SI">
                <a:solidFill>
                  <a:schemeClr val="tx2">
                    <a:lumMod val="10000"/>
                  </a:schemeClr>
                </a:solidFill>
                <a:latin typeface="Tahoma" panose="020B0604030504040204" pitchFamily="34" charset="0"/>
              </a:rPr>
              <a:t>pTis = Tumor in situ</a:t>
            </a:r>
            <a:endParaRPr lang="en-US">
              <a:solidFill>
                <a:schemeClr val="tx2">
                  <a:lumMod val="10000"/>
                </a:schemeClr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371600"/>
            <a:ext cx="4008438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Box 3"/>
          <p:cNvSpPr txBox="1">
            <a:spLocks noChangeArrowheads="1"/>
          </p:cNvSpPr>
          <p:nvPr/>
        </p:nvSpPr>
        <p:spPr bwMode="auto">
          <a:xfrm>
            <a:off x="381000" y="808038"/>
            <a:ext cx="3581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sl-SI" altLang="en-US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pT2: invasion to the muscle coat</a:t>
            </a:r>
            <a:endParaRPr lang="en-US" altLang="en-US"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19100" y="114300"/>
            <a:ext cx="8229600" cy="7239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sl-SI" sz="2400" ker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COLORECTAL CARCINOMA - the criteria of malignancy</a:t>
            </a:r>
            <a:endParaRPr lang="en-US" sz="2400" ker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749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371600"/>
            <a:ext cx="4319588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4724400" y="873125"/>
            <a:ext cx="3581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sl-SI" altLang="en-US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pT3: invasion to the subserosa</a:t>
            </a:r>
            <a:endParaRPr lang="en-US" altLang="en-US"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51" name="TextBox 1"/>
          <p:cNvSpPr txBox="1">
            <a:spLocks noChangeArrowheads="1"/>
          </p:cNvSpPr>
          <p:nvPr/>
        </p:nvSpPr>
        <p:spPr bwMode="auto">
          <a:xfrm>
            <a:off x="1066800" y="4953000"/>
            <a:ext cx="5638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/>
              <a:t>......</a:t>
            </a:r>
          </a:p>
          <a:p>
            <a:r>
              <a:rPr lang="sl-SI" altLang="en-US"/>
              <a:t>pT4a invasion to serosal (visceral peritoneum surface)</a:t>
            </a:r>
          </a:p>
          <a:p>
            <a:r>
              <a:rPr lang="sl-SI" altLang="en-US"/>
              <a:t>pT4b invasion to the adjacent tissues/organs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304800" y="381000"/>
            <a:ext cx="4876800" cy="150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  <a:defRPr/>
            </a:pPr>
            <a:r>
              <a:rPr lang="sl-SI" sz="2800" b="1"/>
              <a:t>ADENOMA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sl-SI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Benign tumor of the glandular 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sl-SI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epithelium</a:t>
            </a:r>
          </a:p>
          <a:p>
            <a:pPr>
              <a:lnSpc>
                <a:spcPct val="50000"/>
              </a:lnSpc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sl-SI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epithelium: always dysplastic</a:t>
            </a:r>
            <a:endParaRPr lang="en-US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0643" name="Text Box 3"/>
          <p:cNvSpPr txBox="1">
            <a:spLocks noChangeArrowheads="1"/>
          </p:cNvSpPr>
          <p:nvPr/>
        </p:nvSpPr>
        <p:spPr bwMode="auto">
          <a:xfrm>
            <a:off x="304800" y="2362200"/>
            <a:ext cx="4572000" cy="390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1. TUBULAR ADENOMA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75% adenomas</a:t>
            </a:r>
          </a:p>
          <a:p>
            <a:pPr>
              <a:defRPr/>
            </a:pPr>
            <a:r>
              <a:rPr lang="sl-SI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size: 0,5 – </a:t>
            </a:r>
            <a:r>
              <a:rPr lang="sl-SI" sz="2400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2 cm</a:t>
            </a:r>
          </a:p>
          <a:p>
            <a:pPr>
              <a:defRPr/>
            </a:pPr>
            <a:endParaRPr lang="sl-SI" sz="2400" u="sn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  <a:p>
            <a:pPr>
              <a:defRPr/>
            </a:pPr>
            <a:r>
              <a:rPr lang="sl-SI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MULTIPLE ADENOMAS</a:t>
            </a:r>
          </a:p>
          <a:p>
            <a:pPr>
              <a:defRPr/>
            </a:pPr>
            <a:r>
              <a:rPr lang="sl-SI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   </a:t>
            </a:r>
            <a:r>
              <a:rPr lang="sl-SI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(SEVERAL ADENOMAS)</a:t>
            </a:r>
          </a:p>
          <a:p>
            <a:pPr>
              <a:defRPr/>
            </a:pPr>
            <a:endParaRPr lang="sl-SI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  <a:p>
            <a:pPr>
              <a:defRPr/>
            </a:pPr>
            <a:r>
              <a:rPr lang="sl-SI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POLIPOSIS: &gt; 100 polips</a:t>
            </a:r>
          </a:p>
          <a:p>
            <a:pPr>
              <a:defRPr/>
            </a:pPr>
            <a:r>
              <a:rPr lang="sl-SI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= FAMILIAL ADENOMATOUS POLYPOSIS</a:t>
            </a:r>
            <a:endParaRPr lang="en-US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  <p:pic>
        <p:nvPicPr>
          <p:cNvPr id="5124" name="Picture 4" descr="x141"/>
          <p:cNvPicPr>
            <a:picLocks noChangeAspect="1" noChangeArrowheads="1"/>
          </p:cNvPicPr>
          <p:nvPr/>
        </p:nvPicPr>
        <p:blipFill>
          <a:blip r:embed="rId2">
            <a:lum bright="-12000" contrast="6000"/>
          </a:blip>
          <a:srcRect r="4913"/>
          <a:stretch>
            <a:fillRect/>
          </a:stretch>
        </p:blipFill>
        <p:spPr bwMode="auto">
          <a:xfrm>
            <a:off x="5257800" y="304800"/>
            <a:ext cx="3810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 Box 6"/>
          <p:cNvSpPr txBox="1">
            <a:spLocks noChangeArrowheads="1"/>
          </p:cNvSpPr>
          <p:nvPr/>
        </p:nvSpPr>
        <p:spPr bwMode="auto">
          <a:xfrm>
            <a:off x="6019800" y="4953000"/>
            <a:ext cx="2590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 b="1">
                <a:solidFill>
                  <a:srgbClr val="003366"/>
                </a:solidFill>
              </a:rPr>
              <a:t>STALK = pedunculated adenoma</a:t>
            </a:r>
            <a:endParaRPr lang="en-US" altLang="en-US" sz="2400" b="1">
              <a:solidFill>
                <a:srgbClr val="003366"/>
              </a:solidFill>
            </a:endParaRPr>
          </a:p>
        </p:txBody>
      </p:sp>
      <p:sp>
        <p:nvSpPr>
          <p:cNvPr id="5126" name="Text Box 7"/>
          <p:cNvSpPr txBox="1">
            <a:spLocks noChangeArrowheads="1"/>
          </p:cNvSpPr>
          <p:nvPr/>
        </p:nvSpPr>
        <p:spPr bwMode="auto">
          <a:xfrm>
            <a:off x="6705600" y="1447800"/>
            <a:ext cx="1066800" cy="3365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1600">
                <a:solidFill>
                  <a:srgbClr val="000000"/>
                </a:solidFill>
              </a:rPr>
              <a:t>adenoma</a:t>
            </a:r>
            <a:endParaRPr lang="en-US" altLang="en-US" sz="16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sl-SI" sz="2400"/>
              <a:t>WHO classification of the tumors of colon &amp; rectum</a:t>
            </a:r>
            <a:endParaRPr lang="en-US" sz="2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229600" cy="4495800"/>
          </a:xfrm>
        </p:spPr>
        <p:txBody>
          <a:bodyPr/>
          <a:lstStyle/>
          <a:p>
            <a:pPr>
              <a:defRPr/>
            </a:pPr>
            <a:r>
              <a:rPr lang="sl-SI" sz="2000"/>
              <a:t>NEUROENDOCRINE NEOPLASMS</a:t>
            </a:r>
          </a:p>
          <a:p>
            <a:pPr>
              <a:defRPr/>
            </a:pPr>
            <a:r>
              <a:rPr lang="sl-SI" sz="2000"/>
              <a:t>MESENCHYMAL TUMOURS</a:t>
            </a:r>
          </a:p>
          <a:p>
            <a:pPr>
              <a:defRPr/>
            </a:pPr>
            <a:r>
              <a:rPr lang="sl-SI" sz="2000"/>
              <a:t>LYMPHOMAS</a:t>
            </a:r>
          </a:p>
          <a:p>
            <a:pPr>
              <a:defRPr/>
            </a:pPr>
            <a:r>
              <a:rPr lang="sl-SI" sz="2000"/>
              <a:t>SECONDARY TUMOURS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  <a:effectLst/>
              </a:rPr>
              <a:t>MESENCHYMAL TUMORS of the colon</a:t>
            </a:r>
            <a:endParaRPr lang="en-US" altLang="en-US" sz="2800" smtClean="0">
              <a:solidFill>
                <a:schemeClr val="tx1"/>
              </a:solidFill>
              <a:effectLst/>
            </a:endParaRP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sz="1800"/>
              <a:t>lipoma</a:t>
            </a:r>
          </a:p>
          <a:p>
            <a:pPr eaLnBrk="1" hangingPunct="1">
              <a:defRPr/>
            </a:pPr>
            <a:r>
              <a:rPr lang="sl-SI" sz="1800"/>
              <a:t>leiomyoma</a:t>
            </a:r>
          </a:p>
          <a:p>
            <a:pPr eaLnBrk="1" hangingPunct="1">
              <a:defRPr/>
            </a:pPr>
            <a:r>
              <a:rPr lang="sl-SI" sz="1800"/>
              <a:t>leiomyosarcoma</a:t>
            </a:r>
          </a:p>
          <a:p>
            <a:pPr eaLnBrk="1" hangingPunct="1">
              <a:defRPr/>
            </a:pPr>
            <a:r>
              <a:rPr lang="sl-SI" sz="1800"/>
              <a:t>gastrointestinal  stromal tumor</a:t>
            </a:r>
          </a:p>
          <a:p>
            <a:pPr eaLnBrk="1" hangingPunct="1">
              <a:defRPr/>
            </a:pPr>
            <a:r>
              <a:rPr lang="sl-SI" sz="1800"/>
              <a:t>kaposi sarcoma</a:t>
            </a:r>
          </a:p>
          <a:p>
            <a:pPr eaLnBrk="1" hangingPunct="1">
              <a:defRPr/>
            </a:pPr>
            <a:r>
              <a:rPr lang="sl-SI" sz="1800"/>
              <a:t>angiosarcoma</a:t>
            </a:r>
            <a:endParaRPr lang="en-US" sz="1800"/>
          </a:p>
        </p:txBody>
      </p:sp>
      <p:pic>
        <p:nvPicPr>
          <p:cNvPr id="33796" name="Picture 4" descr="Rektum-leiom-biop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6000"/>
          </a:blip>
          <a:srcRect l="3226"/>
          <a:stretch>
            <a:fillRect/>
          </a:stretch>
        </p:blipFill>
        <p:spPr>
          <a:xfrm>
            <a:off x="4114800" y="2347913"/>
            <a:ext cx="4572000" cy="3508375"/>
          </a:xfrm>
          <a:noFill/>
        </p:spPr>
      </p:pic>
      <p:sp>
        <p:nvSpPr>
          <p:cNvPr id="33797" name="Text Box 6"/>
          <p:cNvSpPr txBox="1">
            <a:spLocks noChangeArrowheads="1"/>
          </p:cNvSpPr>
          <p:nvPr/>
        </p:nvSpPr>
        <p:spPr bwMode="auto">
          <a:xfrm>
            <a:off x="4217988" y="5897563"/>
            <a:ext cx="4419600" cy="5222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1400">
                <a:solidFill>
                  <a:srgbClr val="000000"/>
                </a:solidFill>
              </a:rPr>
              <a:t>Rectal LEYOMIOMA  arising from the lamina muscularis mucosae</a:t>
            </a:r>
            <a:endParaRPr lang="en-US" altLang="en-US" sz="1400">
              <a:solidFill>
                <a:srgbClr val="000000"/>
              </a:solidFill>
            </a:endParaRPr>
          </a:p>
        </p:txBody>
      </p:sp>
      <p:sp>
        <p:nvSpPr>
          <p:cNvPr id="33798" name="AutoShape 7"/>
          <p:cNvSpPr>
            <a:spLocks noChangeArrowheads="1"/>
          </p:cNvSpPr>
          <p:nvPr/>
        </p:nvSpPr>
        <p:spPr bwMode="auto">
          <a:xfrm rot="-1533209">
            <a:off x="4899025" y="4751388"/>
            <a:ext cx="1447800" cy="76200"/>
          </a:xfrm>
          <a:prstGeom prst="rightArrow">
            <a:avLst>
              <a:gd name="adj1" fmla="val 50000"/>
              <a:gd name="adj2" fmla="val 26248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sl-SI" altLang="en-US" sz="2400" smtClean="0">
                <a:solidFill>
                  <a:schemeClr val="tx1"/>
                </a:solidFill>
                <a:effectLst/>
              </a:rPr>
              <a:t>TUMORS OF THE APPENDIX (WHO CLASSIFICATION)</a:t>
            </a:r>
            <a:endParaRPr lang="en-US" altLang="en-US" sz="2400" smtClean="0"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143000"/>
            <a:ext cx="8382000" cy="541020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sl-SI" altLang="en-US" sz="1600"/>
              <a:t>EPITHELIAL TUMORS                        		 	MESENCHYMAL TUMOURS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1600" i="1"/>
              <a:t>Premalignant lesions                                           	</a:t>
            </a:r>
            <a:r>
              <a:rPr lang="sl-SI" altLang="en-US" sz="1600"/>
              <a:t>Leiomyoma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1600"/>
              <a:t>	</a:t>
            </a:r>
            <a:r>
              <a:rPr lang="sl-SI" altLang="en-US" sz="1600" u="sng"/>
              <a:t>Adenoma  </a:t>
            </a:r>
            <a:r>
              <a:rPr lang="sl-SI" altLang="en-US" sz="1600"/>
              <a:t>                                           	Lipoma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1600"/>
              <a:t>		Tubular                                  	Neuroma      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1600"/>
              <a:t>		Villous                                    	Kaposi sarcoma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1600"/>
              <a:t>		Tubulovillous                          	leiomyosarcoma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1600"/>
              <a:t>	Dysplasia: low-grade &amp; high-grade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1600"/>
              <a:t>Serrated lesions 					LYMPHOMAS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sl-SI" altLang="en-US" sz="1600"/>
              <a:t>	Hyperplastic polyp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sl-SI" altLang="en-US" sz="1600"/>
              <a:t>	Sessile serrated adenoma/polyp (SSA/P)       	SECONDARY TUMOURS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sl-SI" altLang="en-US" sz="1600"/>
              <a:t>	Traditional serrated adenoma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1600" i="1"/>
              <a:t>Carcinoma</a:t>
            </a:r>
            <a:endParaRPr lang="sl-SI" altLang="en-US" sz="1600"/>
          </a:p>
          <a:p>
            <a:pPr marL="0" indent="0" eaLnBrk="1" hangingPunct="1">
              <a:buFontTx/>
              <a:buNone/>
              <a:defRPr/>
            </a:pPr>
            <a:r>
              <a:rPr lang="sl-SI" altLang="en-US" sz="1600" u="sng"/>
              <a:t>Adenocarcinoma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1600"/>
              <a:t>	</a:t>
            </a:r>
            <a:r>
              <a:rPr lang="sl-SI" altLang="en-US" sz="1600" u="sng"/>
              <a:t>Mucinous adenocarcinoma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1600"/>
              <a:t>              </a:t>
            </a:r>
            <a:r>
              <a:rPr lang="sl-SI" altLang="en-US" sz="1600" u="sng"/>
              <a:t>Low-grade appendiceal mucinous neoplasm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1600"/>
              <a:t>	Signet ring cell carcinoma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1600"/>
              <a:t>Undifferentiated carcinoma</a:t>
            </a:r>
          </a:p>
          <a:p>
            <a:pPr marL="0" indent="0" eaLnBrk="1" hangingPunct="1">
              <a:buFontTx/>
              <a:buNone/>
              <a:defRPr/>
            </a:pPr>
            <a:r>
              <a:rPr lang="sl-SI" altLang="en-US" sz="1600" i="1" u="sng"/>
              <a:t>Neuroendocrine neoplasms</a:t>
            </a:r>
          </a:p>
          <a:p>
            <a:pPr eaLnBrk="1" hangingPunct="1">
              <a:defRPr/>
            </a:pPr>
            <a:endParaRPr lang="en-US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App-adenom-5x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contrast="6000"/>
          </a:blip>
          <a:srcRect b="2899"/>
          <a:stretch>
            <a:fillRect/>
          </a:stretch>
        </p:blipFill>
        <p:spPr>
          <a:xfrm>
            <a:off x="714375" y="1828800"/>
            <a:ext cx="3397250" cy="4572000"/>
          </a:xfrm>
          <a:noFill/>
        </p:spPr>
      </p:pic>
      <p:sp>
        <p:nvSpPr>
          <p:cNvPr id="35843" name="Text Box 8"/>
          <p:cNvSpPr txBox="1">
            <a:spLocks noChangeArrowheads="1"/>
          </p:cNvSpPr>
          <p:nvPr/>
        </p:nvSpPr>
        <p:spPr bwMode="auto">
          <a:xfrm>
            <a:off x="6096000" y="1219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altLang="en-US"/>
          </a:p>
        </p:txBody>
      </p:sp>
      <p:sp>
        <p:nvSpPr>
          <p:cNvPr id="35844" name="Text Box 9"/>
          <p:cNvSpPr txBox="1">
            <a:spLocks noChangeArrowheads="1"/>
          </p:cNvSpPr>
          <p:nvPr/>
        </p:nvSpPr>
        <p:spPr bwMode="auto">
          <a:xfrm>
            <a:off x="714375" y="12954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/>
              <a:t>adenoma</a:t>
            </a:r>
            <a:endParaRPr lang="en-US" altLang="en-US" sz="2400"/>
          </a:p>
        </p:txBody>
      </p:sp>
      <p:sp>
        <p:nvSpPr>
          <p:cNvPr id="35845" name="Rectangle 7"/>
          <p:cNvSpPr>
            <a:spLocks noChangeArrowheads="1"/>
          </p:cNvSpPr>
          <p:nvPr/>
        </p:nvSpPr>
        <p:spPr bwMode="auto">
          <a:xfrm>
            <a:off x="4284663" y="1295400"/>
            <a:ext cx="4249737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sl-SI" altLang="en-US" sz="2000"/>
          </a:p>
          <a:p>
            <a:pPr>
              <a:spcBef>
                <a:spcPct val="50000"/>
              </a:spcBef>
            </a:pPr>
            <a:endParaRPr lang="sl-SI" altLang="en-US" sz="2000"/>
          </a:p>
          <a:p>
            <a:pPr>
              <a:spcBef>
                <a:spcPct val="50000"/>
              </a:spcBef>
            </a:pPr>
            <a:r>
              <a:rPr lang="sl-SI" altLang="en-US" sz="2000"/>
              <a:t>Tumors of the appendix present with symptoms of the appendicitis:</a:t>
            </a:r>
          </a:p>
          <a:p>
            <a:pPr>
              <a:spcBef>
                <a:spcPct val="50000"/>
              </a:spcBef>
            </a:pPr>
            <a:endParaRPr lang="sl-SI" altLang="en-US" sz="2000"/>
          </a:p>
          <a:p>
            <a:pPr>
              <a:spcBef>
                <a:spcPct val="50000"/>
              </a:spcBef>
            </a:pPr>
            <a:endParaRPr lang="sl-SI" altLang="en-US" sz="2000"/>
          </a:p>
          <a:p>
            <a:pPr>
              <a:spcBef>
                <a:spcPct val="50000"/>
              </a:spcBef>
            </a:pPr>
            <a:r>
              <a:rPr lang="sl-SI" altLang="en-US" b="1"/>
              <a:t>Any resected appendix under the</a:t>
            </a:r>
          </a:p>
          <a:p>
            <a:pPr>
              <a:spcBef>
                <a:spcPct val="50000"/>
              </a:spcBef>
            </a:pPr>
            <a:r>
              <a:rPr lang="sl-SI" altLang="en-US" b="1"/>
              <a:t>diagnosis of appendicitis must </a:t>
            </a:r>
          </a:p>
          <a:p>
            <a:pPr>
              <a:spcBef>
                <a:spcPct val="50000"/>
              </a:spcBef>
            </a:pPr>
            <a:r>
              <a:rPr lang="sl-SI" altLang="en-US" b="1"/>
              <a:t>be submitted to histologic analysis: </a:t>
            </a:r>
          </a:p>
          <a:p>
            <a:pPr>
              <a:spcBef>
                <a:spcPct val="50000"/>
              </a:spcBef>
            </a:pPr>
            <a:r>
              <a:rPr lang="sl-SI" altLang="en-US" b="1"/>
              <a:t>not to miss a tumor of the apendix!</a:t>
            </a:r>
          </a:p>
        </p:txBody>
      </p:sp>
      <p:sp>
        <p:nvSpPr>
          <p:cNvPr id="35846" name="Rectangle 8"/>
          <p:cNvSpPr>
            <a:spLocks noChangeArrowheads="1"/>
          </p:cNvSpPr>
          <p:nvPr/>
        </p:nvSpPr>
        <p:spPr bwMode="auto">
          <a:xfrm>
            <a:off x="2286000" y="358775"/>
            <a:ext cx="4111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l-SI" altLang="en-US" sz="2400"/>
              <a:t>TUMORS OF THE APPENDIX </a:t>
            </a: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ACA-app i pseudomiks--5x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r="2063"/>
          <a:stretch>
            <a:fillRect/>
          </a:stretch>
        </p:blipFill>
        <p:spPr bwMode="auto">
          <a:xfrm>
            <a:off x="4724400" y="3135313"/>
            <a:ext cx="4157663" cy="315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021" name="Rectangle 5"/>
          <p:cNvSpPr>
            <a:spLocks noChangeArrowheads="1"/>
          </p:cNvSpPr>
          <p:nvPr/>
        </p:nvSpPr>
        <p:spPr bwMode="auto">
          <a:xfrm>
            <a:off x="762000" y="1447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lang="en-US" sz="2400" b="1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36868" name="Text Box 7"/>
          <p:cNvSpPr txBox="1">
            <a:spLocks noChangeArrowheads="1"/>
          </p:cNvSpPr>
          <p:nvPr/>
        </p:nvSpPr>
        <p:spPr bwMode="auto">
          <a:xfrm>
            <a:off x="914400" y="1676400"/>
            <a:ext cx="464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 sz="2800"/>
          </a:p>
        </p:txBody>
      </p:sp>
      <p:pic>
        <p:nvPicPr>
          <p:cNvPr id="36869" name="Picture 6" descr="Apendiks-Mukocela-5x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 r="1888"/>
          <a:stretch>
            <a:fillRect/>
          </a:stretch>
        </p:blipFill>
        <p:spPr bwMode="auto">
          <a:xfrm>
            <a:off x="228600" y="3124200"/>
            <a:ext cx="41783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870" name="Rectangle 1"/>
          <p:cNvSpPr>
            <a:spLocks noChangeArrowheads="1"/>
          </p:cNvSpPr>
          <p:nvPr/>
        </p:nvSpPr>
        <p:spPr bwMode="auto">
          <a:xfrm>
            <a:off x="228600" y="2362200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/>
              <a:t>Low-grade appendiceal mucinous neoplasm</a:t>
            </a:r>
            <a:endParaRPr lang="en-US" altLang="en-US"/>
          </a:p>
        </p:txBody>
      </p:sp>
      <p:sp>
        <p:nvSpPr>
          <p:cNvPr id="36871" name="Rectangle 2"/>
          <p:cNvSpPr>
            <a:spLocks noChangeArrowheads="1"/>
          </p:cNvSpPr>
          <p:nvPr/>
        </p:nvSpPr>
        <p:spPr bwMode="auto">
          <a:xfrm>
            <a:off x="4748213" y="2500313"/>
            <a:ext cx="28686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l-SI" altLang="en-US"/>
              <a:t>Mucinous adenocarcinoma</a:t>
            </a:r>
            <a:endParaRPr lang="en-US" altLang="en-US"/>
          </a:p>
        </p:txBody>
      </p:sp>
      <p:sp>
        <p:nvSpPr>
          <p:cNvPr id="36872" name="Rectangle 3"/>
          <p:cNvSpPr>
            <a:spLocks noChangeArrowheads="1"/>
          </p:cNvSpPr>
          <p:nvPr/>
        </p:nvSpPr>
        <p:spPr bwMode="auto">
          <a:xfrm>
            <a:off x="2173288" y="762000"/>
            <a:ext cx="4113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l-SI" altLang="en-US" sz="2400"/>
              <a:t>TUMORS OF THE APPENDIX </a:t>
            </a: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Adenom tub ph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 l="8560" r="4399"/>
          <a:stretch>
            <a:fillRect/>
          </a:stretch>
        </p:blipFill>
        <p:spPr bwMode="auto">
          <a:xfrm>
            <a:off x="304800" y="420688"/>
            <a:ext cx="4191000" cy="316388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6147" name="Picture 6" descr="Dcr-adenom-10x-5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 l="22214" t="10564" r="34187" b="46478"/>
          <a:stretch>
            <a:fillRect/>
          </a:stretch>
        </p:blipFill>
        <p:spPr bwMode="auto">
          <a:xfrm>
            <a:off x="4572000" y="762000"/>
            <a:ext cx="4478338" cy="59436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6148" name="Text Box 7"/>
          <p:cNvSpPr txBox="1">
            <a:spLocks noChangeArrowheads="1"/>
          </p:cNvSpPr>
          <p:nvPr/>
        </p:nvSpPr>
        <p:spPr bwMode="auto">
          <a:xfrm>
            <a:off x="304800" y="3810000"/>
            <a:ext cx="4191000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/>
              <a:t>Irregular tubular structures </a:t>
            </a:r>
            <a:r>
              <a:rPr lang="sl-SI" altLang="en-US"/>
              <a:t>(resembling the crypts)</a:t>
            </a:r>
          </a:p>
          <a:p>
            <a:pPr>
              <a:spcBef>
                <a:spcPct val="50000"/>
              </a:spcBef>
            </a:pPr>
            <a:r>
              <a:rPr lang="sl-SI" altLang="en-US" sz="2000"/>
              <a:t>lined by neoplastic = dysplastic epithelium</a:t>
            </a:r>
          </a:p>
          <a:p>
            <a:pPr>
              <a:spcBef>
                <a:spcPct val="50000"/>
              </a:spcBef>
            </a:pPr>
            <a:r>
              <a:rPr lang="sl-SI" altLang="en-US" sz="2000" b="1"/>
              <a:t>DYSPLASIA:</a:t>
            </a:r>
          </a:p>
          <a:p>
            <a:pPr>
              <a:spcBef>
                <a:spcPct val="50000"/>
              </a:spcBef>
            </a:pPr>
            <a:r>
              <a:rPr lang="sl-SI" altLang="en-US" sz="2000"/>
              <a:t>low-grade; high-grade</a:t>
            </a:r>
          </a:p>
        </p:txBody>
      </p:sp>
      <p:sp>
        <p:nvSpPr>
          <p:cNvPr id="126984" name="Rectangle 8"/>
          <p:cNvSpPr>
            <a:spLocks noChangeArrowheads="1"/>
          </p:cNvSpPr>
          <p:nvPr/>
        </p:nvSpPr>
        <p:spPr bwMode="auto">
          <a:xfrm>
            <a:off x="5334000" y="230188"/>
            <a:ext cx="37115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1. TUBULAR ADENOMA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5" name="Text Box 5"/>
          <p:cNvSpPr txBox="1">
            <a:spLocks noChangeArrowheads="1"/>
          </p:cNvSpPr>
          <p:nvPr/>
        </p:nvSpPr>
        <p:spPr bwMode="auto">
          <a:xfrm>
            <a:off x="304800" y="381000"/>
            <a:ext cx="19812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2. VILLOUS ADENOMA</a:t>
            </a:r>
            <a:endParaRPr lang="en-US" sz="2400" b="1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128006" name="Text Box 6"/>
          <p:cNvSpPr txBox="1">
            <a:spLocks noChangeArrowheads="1"/>
          </p:cNvSpPr>
          <p:nvPr/>
        </p:nvSpPr>
        <p:spPr bwMode="auto">
          <a:xfrm>
            <a:off x="152400" y="1447800"/>
            <a:ext cx="4572000" cy="392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400">
                <a:latin typeface="Tahoma" panose="020B0604030504040204" pitchFamily="34" charset="0"/>
              </a:rPr>
              <a:t>solitary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latin typeface="Tahoma" panose="020B0604030504040204" pitchFamily="34" charset="0"/>
              </a:rPr>
              <a:t>sesile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latin typeface="Tahoma" panose="020B0604030504040204" pitchFamily="34" charset="0"/>
              </a:rPr>
              <a:t>size:</a:t>
            </a:r>
          </a:p>
          <a:p>
            <a:pPr>
              <a:lnSpc>
                <a:spcPct val="50000"/>
              </a:lnSpc>
              <a:spcBef>
                <a:spcPct val="50000"/>
              </a:spcBef>
              <a:defRPr/>
            </a:pPr>
            <a:r>
              <a:rPr lang="sl-SI" sz="2400">
                <a:latin typeface="Tahoma" panose="020B0604030504040204" pitchFamily="34" charset="0"/>
              </a:rPr>
              <a:t>up to 15 cm</a:t>
            </a:r>
          </a:p>
          <a:p>
            <a:pPr>
              <a:spcBef>
                <a:spcPct val="50000"/>
              </a:spcBef>
              <a:defRPr/>
            </a:pPr>
            <a:endParaRPr lang="sl-SI" sz="2400" b="1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sl-SI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Histology: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latin typeface="Tahoma" panose="020B0604030504040204" pitchFamily="34" charset="0"/>
              </a:rPr>
              <a:t>villous (papillary) structures lined by dysplastic epithelium</a:t>
            </a:r>
            <a:endParaRPr lang="en-US" sz="2400">
              <a:latin typeface="Tahoma" panose="020B0604030504040204" pitchFamily="34" charset="0"/>
            </a:endParaRPr>
          </a:p>
        </p:txBody>
      </p:sp>
      <p:pic>
        <p:nvPicPr>
          <p:cNvPr id="7172" name="Picture 7" descr="AdenomViloznimakro21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l="16997" t="4570" r="4050" b="6331"/>
          <a:stretch>
            <a:fillRect/>
          </a:stretch>
        </p:blipFill>
        <p:spPr bwMode="auto">
          <a:xfrm>
            <a:off x="2286000" y="152400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8" descr="Ade-vilozni-teska dis5x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 t="12601"/>
          <a:stretch>
            <a:fillRect/>
          </a:stretch>
        </p:blipFill>
        <p:spPr bwMode="auto">
          <a:xfrm>
            <a:off x="5173663" y="2133600"/>
            <a:ext cx="3817937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Text Box 2"/>
          <p:cNvSpPr txBox="1">
            <a:spLocks noChangeArrowheads="1"/>
          </p:cNvSpPr>
          <p:nvPr/>
        </p:nvSpPr>
        <p:spPr bwMode="auto">
          <a:xfrm>
            <a:off x="381000" y="609600"/>
            <a:ext cx="36576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3. TUBULOVILLUOUS ADENOMA</a:t>
            </a:r>
            <a:endParaRPr lang="en-US" sz="2400" b="1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242691" name="Text Box 3"/>
          <p:cNvSpPr txBox="1">
            <a:spLocks noChangeArrowheads="1"/>
          </p:cNvSpPr>
          <p:nvPr/>
        </p:nvSpPr>
        <p:spPr bwMode="auto">
          <a:xfrm>
            <a:off x="609600" y="1958975"/>
            <a:ext cx="3429000" cy="323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sl-SI" sz="2400"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sl-SI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Histology: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latin typeface="Tahoma" panose="020B0604030504040204" pitchFamily="34" charset="0"/>
              </a:rPr>
              <a:t>tubular 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latin typeface="Tahoma" panose="020B0604030504040204" pitchFamily="34" charset="0"/>
              </a:rPr>
              <a:t>and 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latin typeface="Tahoma" panose="020B0604030504040204" pitchFamily="34" charset="0"/>
              </a:rPr>
              <a:t>villous structures</a:t>
            </a:r>
          </a:p>
          <a:p>
            <a:pPr>
              <a:spcBef>
                <a:spcPct val="50000"/>
              </a:spcBef>
              <a:defRPr/>
            </a:pPr>
            <a:endParaRPr lang="sl-SI" sz="2400">
              <a:latin typeface="Tahoma" panose="020B0604030504040204" pitchFamily="34" charset="0"/>
            </a:endParaRPr>
          </a:p>
        </p:txBody>
      </p:sp>
      <p:pic>
        <p:nvPicPr>
          <p:cNvPr id="8196" name="Picture 4" descr="Tubulovilusni-5x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b="3133"/>
          <a:stretch>
            <a:fillRect/>
          </a:stretch>
        </p:blipFill>
        <p:spPr bwMode="auto">
          <a:xfrm>
            <a:off x="4419600" y="533400"/>
            <a:ext cx="443865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AutoShape 6"/>
          <p:cNvSpPr>
            <a:spLocks noChangeArrowheads="1"/>
          </p:cNvSpPr>
          <p:nvPr/>
        </p:nvSpPr>
        <p:spPr bwMode="auto">
          <a:xfrm rot="-1255470">
            <a:off x="1676400" y="2590800"/>
            <a:ext cx="3581400" cy="228600"/>
          </a:xfrm>
          <a:prstGeom prst="rightArrow">
            <a:avLst>
              <a:gd name="adj1" fmla="val 50000"/>
              <a:gd name="adj2" fmla="val 39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198" name="AutoShape 7"/>
          <p:cNvSpPr>
            <a:spLocks noChangeArrowheads="1"/>
          </p:cNvSpPr>
          <p:nvPr/>
        </p:nvSpPr>
        <p:spPr bwMode="auto">
          <a:xfrm rot="-1821856">
            <a:off x="2667000" y="3048000"/>
            <a:ext cx="5257800" cy="228600"/>
          </a:xfrm>
          <a:prstGeom prst="rightArrow">
            <a:avLst>
              <a:gd name="adj1" fmla="val 50000"/>
              <a:gd name="adj2" fmla="val 5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b="1" smtClean="0">
                <a:effectLst/>
              </a:rPr>
              <a:t>COLORECTAL CARCINOMA</a:t>
            </a:r>
            <a:br>
              <a:rPr lang="sl-SI" altLang="en-US" sz="2800" b="1" smtClean="0">
                <a:effectLst/>
              </a:rPr>
            </a:br>
            <a:r>
              <a:rPr lang="sl-SI" altLang="en-US" sz="2800" b="1" smtClean="0">
                <a:effectLst/>
              </a:rPr>
              <a:t>- PATHOGENESIS -</a:t>
            </a:r>
            <a:endParaRPr lang="en-US" altLang="en-US" sz="2800" b="1" smtClean="0">
              <a:effectLst/>
            </a:endParaRPr>
          </a:p>
        </p:txBody>
      </p:sp>
      <p:sp>
        <p:nvSpPr>
          <p:cNvPr id="2447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379538"/>
            <a:ext cx="4648200" cy="5402262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1800" b="1" u="sng">
                <a:effectLst/>
              </a:rPr>
              <a:t>1. Adenoma – carcinoma sequence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1600">
                <a:effectLst/>
              </a:rPr>
              <a:t>(85% - 90% colonic carcinomas)</a:t>
            </a:r>
            <a:endParaRPr lang="sl-SI" sz="1600" u="sng">
              <a:effectLst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1800">
                <a:effectLst/>
              </a:rPr>
              <a:t>Risk factors for malignant alteration: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sl-SI" sz="1800">
                <a:effectLst/>
              </a:rPr>
              <a:t>size of the adenoma(&gt;1 – 1,5 cm)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sl-SI" sz="1800">
                <a:effectLst/>
              </a:rPr>
              <a:t>% villous structures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sl-SI" sz="1800">
                <a:effectLst/>
              </a:rPr>
              <a:t>the grade of dysplasia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sl-SI" sz="1800">
                <a:effectLst/>
              </a:rPr>
              <a:t>&gt; number of adenomas 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l-SI" sz="1800">
              <a:effectLst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1800">
                <a:effectLst/>
              </a:rPr>
              <a:t>Resection of an adenoma prevents the development of a carcinoma</a:t>
            </a:r>
            <a:endParaRPr lang="en-US" sz="1800">
              <a:effectLst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l-SI" sz="1800" i="1">
                <a:effectLst/>
              </a:rPr>
              <a:t>Every adenoma is dysplastic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l-SI" sz="1800" b="1" u="sn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l-SI" sz="18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Mismatch repair (microsatellite instability) pathway</a:t>
            </a:r>
            <a:r>
              <a:rPr lang="sl-SI" sz="1800" i="1"/>
              <a:t> </a:t>
            </a:r>
            <a:r>
              <a:rPr lang="sl-SI" sz="1600">
                <a:effectLst/>
              </a:rPr>
              <a:t>(10 – 15%)</a:t>
            </a:r>
            <a:endParaRPr lang="sl-SI" sz="1800" i="1"/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l-SI" sz="1800">
              <a:effectLst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l-SI" sz="1800">
              <a:effectLst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sl-SI" sz="1800" b="1" u="sng">
              <a:effectLst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1800" b="1">
                <a:effectLst/>
              </a:rPr>
              <a:t>dysplasia – carcinoma</a:t>
            </a:r>
            <a:r>
              <a:rPr lang="sl-SI" sz="1800">
                <a:effectLst/>
              </a:rPr>
              <a:t> sequence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endParaRPr lang="sl-SI" sz="1800">
              <a:effectLst/>
            </a:endParaRPr>
          </a:p>
        </p:txBody>
      </p:sp>
      <p:pic>
        <p:nvPicPr>
          <p:cNvPr id="9220" name="Picture 4" descr="UC-displazija-5x-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contrast="6000"/>
          </a:blip>
          <a:srcRect l="1492"/>
          <a:stretch>
            <a:fillRect/>
          </a:stretch>
        </p:blipFill>
        <p:spPr>
          <a:xfrm>
            <a:off x="4953000" y="3962400"/>
            <a:ext cx="3687763" cy="2736850"/>
          </a:xfrm>
          <a:noFill/>
        </p:spPr>
      </p:pic>
      <p:pic>
        <p:nvPicPr>
          <p:cNvPr id="9221" name="Picture 5" descr="x13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contrast="18000"/>
          </a:blip>
          <a:srcRect t="2296"/>
          <a:stretch>
            <a:fillRect/>
          </a:stretch>
        </p:blipFill>
        <p:spPr>
          <a:xfrm>
            <a:off x="4953000" y="1447800"/>
            <a:ext cx="3657600" cy="2370138"/>
          </a:xfrm>
          <a:noFill/>
        </p:spPr>
      </p:pic>
      <p:sp>
        <p:nvSpPr>
          <p:cNvPr id="9222" name="Oval 6"/>
          <p:cNvSpPr>
            <a:spLocks noChangeArrowheads="1"/>
          </p:cNvSpPr>
          <p:nvPr/>
        </p:nvSpPr>
        <p:spPr bwMode="auto">
          <a:xfrm>
            <a:off x="5181600" y="2133600"/>
            <a:ext cx="2057400" cy="1600200"/>
          </a:xfrm>
          <a:prstGeom prst="ellipse">
            <a:avLst/>
          </a:prstGeom>
          <a:noFill/>
          <a:ln w="57150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9223" name="Oval 7"/>
          <p:cNvSpPr>
            <a:spLocks noChangeArrowheads="1"/>
          </p:cNvSpPr>
          <p:nvPr/>
        </p:nvSpPr>
        <p:spPr bwMode="auto">
          <a:xfrm>
            <a:off x="5867400" y="3886200"/>
            <a:ext cx="1066800" cy="1524000"/>
          </a:xfrm>
          <a:prstGeom prst="ellipse">
            <a:avLst/>
          </a:prstGeom>
          <a:noFill/>
          <a:ln w="57150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cxnSp>
        <p:nvCxnSpPr>
          <p:cNvPr id="9224" name="Straight Arrow Connector 2"/>
          <p:cNvCxnSpPr>
            <a:cxnSpLocks noChangeShapeType="1"/>
          </p:cNvCxnSpPr>
          <p:nvPr/>
        </p:nvCxnSpPr>
        <p:spPr bwMode="auto">
          <a:xfrm flipV="1">
            <a:off x="4038600" y="4724400"/>
            <a:ext cx="2057400" cy="1790700"/>
          </a:xfrm>
          <a:prstGeom prst="straightConnector1">
            <a:avLst/>
          </a:prstGeom>
          <a:noFill/>
          <a:ln w="28575" algn="ctr">
            <a:solidFill>
              <a:srgbClr val="00206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x130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 t="2296"/>
          <a:stretch>
            <a:fillRect/>
          </a:stretch>
        </p:blipFill>
        <p:spPr bwMode="auto">
          <a:xfrm>
            <a:off x="4648200" y="990600"/>
            <a:ext cx="4267200" cy="2701925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55600" y="174625"/>
            <a:ext cx="78676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sr-Latn-CS" altLang="en-US" sz="2400" b="1">
                <a:latin typeface="Times New Roman" pitchFamily="18" charset="0"/>
              </a:rPr>
              <a:t>MALIGNANT TRANSFORMATION OF ADENOMA =</a:t>
            </a:r>
          </a:p>
          <a:p>
            <a:pPr eaLnBrk="1" hangingPunct="1"/>
            <a:r>
              <a:rPr lang="sr-Latn-CS" altLang="en-US" sz="2400" b="1">
                <a:latin typeface="Times New Roman" pitchFamily="18" charset="0"/>
              </a:rPr>
              <a:t>Adenoma -  adenocarcinoma sequence</a:t>
            </a:r>
            <a:endParaRPr lang="en-GB" altLang="en-US" sz="2400" b="1">
              <a:latin typeface="Times New Roman" pitchFamily="18" charset="0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52400" y="5562600"/>
            <a:ext cx="22796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sr-Latn-CS" altLang="en-US" sz="1200" b="1">
                <a:solidFill>
                  <a:schemeClr val="bg1"/>
                </a:solidFill>
                <a:latin typeface="Times New Roman" pitchFamily="18" charset="0"/>
              </a:rPr>
              <a:t>TUBULO-VILUSNI  ADENOM</a:t>
            </a:r>
            <a:endParaRPr lang="en-GB" altLang="en-US" sz="1200" b="1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10245" name="Picture 5" descr="Polip i Ca DCr makromikro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l="5006" r="6537"/>
          <a:stretch>
            <a:fillRect/>
          </a:stretch>
        </p:blipFill>
        <p:spPr bwMode="auto">
          <a:xfrm>
            <a:off x="304800" y="914400"/>
            <a:ext cx="4038600" cy="4886325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1981200" y="1371600"/>
            <a:ext cx="1524000" cy="1676400"/>
          </a:xfrm>
          <a:prstGeom prst="ellipse">
            <a:avLst/>
          </a:prstGeom>
          <a:noFill/>
          <a:ln w="57150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4800600" y="1676400"/>
            <a:ext cx="2514600" cy="1752600"/>
          </a:xfrm>
          <a:prstGeom prst="ellipse">
            <a:avLst/>
          </a:prstGeom>
          <a:noFill/>
          <a:ln w="57150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43720" name="Rectangle 8"/>
          <p:cNvSpPr>
            <a:spLocks noChangeArrowheads="1"/>
          </p:cNvSpPr>
          <p:nvPr/>
        </p:nvSpPr>
        <p:spPr bwMode="auto">
          <a:xfrm>
            <a:off x="4492625" y="3803650"/>
            <a:ext cx="4572000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sr-Latn-C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Colonic adenocarcinomas mostly occurs by malignant alteration of the preexisting adenomas by the </a:t>
            </a:r>
            <a:r>
              <a:rPr lang="sr-Latn-CS" sz="2000" b="1">
                <a:solidFill>
                  <a:srgbClr val="33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adenoma – adenocarcinoma sequence (85% - 90%)</a:t>
            </a:r>
          </a:p>
          <a:p>
            <a:pPr marL="285750" indent="-285750"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sr-Latn-CS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APC mutation at 5q21</a:t>
            </a:r>
          </a:p>
          <a:p>
            <a:pPr marL="285750" indent="-285750"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sr-Latn-CS" sz="1600" i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K-RAS </a:t>
            </a:r>
            <a:r>
              <a:rPr lang="sr-Latn-CS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mutations (12p12)</a:t>
            </a:r>
          </a:p>
          <a:p>
            <a:pPr marL="285750" indent="-285750"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sr-Latn-CS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p53</a:t>
            </a:r>
          </a:p>
          <a:p>
            <a:pPr marL="285750" indent="-285750"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sr-Latn-CS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LOH at 18q21</a:t>
            </a:r>
          </a:p>
          <a:p>
            <a:pPr marL="285750" indent="-285750"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Char char="•"/>
              <a:defRPr/>
            </a:pPr>
            <a:endParaRPr lang="sr-Latn-CS" sz="16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endParaRPr lang="sr-Latn-CS" sz="16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endParaRPr lang="sr-Latn-CS" sz="2000" b="1">
              <a:solidFill>
                <a:srgbClr val="33CC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10249" name="Oval 10"/>
          <p:cNvSpPr>
            <a:spLocks noChangeArrowheads="1"/>
          </p:cNvSpPr>
          <p:nvPr/>
        </p:nvSpPr>
        <p:spPr bwMode="auto">
          <a:xfrm>
            <a:off x="457200" y="6019800"/>
            <a:ext cx="457200" cy="457200"/>
          </a:xfrm>
          <a:prstGeom prst="ellipse">
            <a:avLst/>
          </a:prstGeom>
          <a:noFill/>
          <a:ln w="57150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0250" name="Text Box 11"/>
          <p:cNvSpPr txBox="1">
            <a:spLocks noChangeArrowheads="1"/>
          </p:cNvSpPr>
          <p:nvPr/>
        </p:nvSpPr>
        <p:spPr bwMode="auto">
          <a:xfrm>
            <a:off x="1066800" y="6096000"/>
            <a:ext cx="2743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 b="1">
                <a:solidFill>
                  <a:srgbClr val="33CCFF"/>
                </a:solidFill>
              </a:rPr>
              <a:t>ADENOCARCINOMA</a:t>
            </a:r>
            <a:endParaRPr lang="en-US" altLang="en-US" sz="2000" b="1">
              <a:solidFill>
                <a:srgbClr val="33CC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Metaplasticni polip-10x-1"/>
          <p:cNvPicPr>
            <a:picLocks noChangeAspect="1" noChangeArrowheads="1"/>
          </p:cNvPicPr>
          <p:nvPr/>
        </p:nvPicPr>
        <p:blipFill>
          <a:blip r:embed="rId2" cstate="print">
            <a:lum bright="6000" contrast="24000"/>
          </a:blip>
          <a:srcRect b="5634"/>
          <a:stretch>
            <a:fillRect/>
          </a:stretch>
        </p:blipFill>
        <p:spPr bwMode="auto">
          <a:xfrm>
            <a:off x="6553200" y="2819400"/>
            <a:ext cx="2455863" cy="3121025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381000" y="533400"/>
            <a:ext cx="8501063" cy="107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r-Latn-C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SERRATED POLYPS</a:t>
            </a:r>
          </a:p>
          <a:p>
            <a:pPr eaLnBrk="1" hangingPunct="1">
              <a:defRPr/>
            </a:pPr>
            <a:r>
              <a:rPr lang="sr-Latn-CS" sz="2000">
                <a:latin typeface="+mj-lt"/>
              </a:rPr>
              <a:t>Histology: serrated crypt epithelium, lack of normal apoptosis, </a:t>
            </a:r>
          </a:p>
          <a:p>
            <a:pPr eaLnBrk="1" hangingPunct="1">
              <a:defRPr/>
            </a:pPr>
            <a:r>
              <a:rPr lang="sr-Latn-CS" sz="2000">
                <a:latin typeface="+mj-lt"/>
              </a:rPr>
              <a:t>	   expansion of proliferative zone</a:t>
            </a:r>
            <a:endParaRPr lang="en-GB" sz="2000">
              <a:latin typeface="+mj-lt"/>
            </a:endParaRPr>
          </a:p>
        </p:txBody>
      </p:sp>
      <p:sp>
        <p:nvSpPr>
          <p:cNvPr id="39940" name="Text Box 7"/>
          <p:cNvSpPr txBox="1">
            <a:spLocks noChangeArrowheads="1"/>
          </p:cNvSpPr>
          <p:nvPr/>
        </p:nvSpPr>
        <p:spPr bwMode="auto">
          <a:xfrm>
            <a:off x="152400" y="2014538"/>
            <a:ext cx="6172200" cy="434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  <a:defRPr/>
            </a:pPr>
            <a:endParaRPr lang="sl-SI" altLang="en-US" sz="1800"/>
          </a:p>
          <a:p>
            <a:pPr marL="457200" indent="-457200">
              <a:spcBef>
                <a:spcPct val="50000"/>
              </a:spcBef>
              <a:buClrTx/>
              <a:buSzTx/>
              <a:buFontTx/>
              <a:buAutoNum type="arabicPeriod"/>
              <a:defRPr/>
            </a:pPr>
            <a:r>
              <a:rPr lang="sl-SI" altLang="en-US" sz="1800" b="1"/>
              <a:t>HYPERPLASTIC POLYP  </a:t>
            </a:r>
            <a:r>
              <a:rPr lang="sl-SI" altLang="en-US" sz="1600"/>
              <a:t>(75%); </a:t>
            </a:r>
            <a:r>
              <a:rPr lang="sl-SI" altLang="en-US" sz="1800"/>
              <a:t>no malignant potential</a:t>
            </a:r>
          </a:p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sl-SI" altLang="en-US" sz="1600"/>
              <a:t>     1. microvesicular type, 2. goblet cell type, 3. mucin poor type</a:t>
            </a:r>
          </a:p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endParaRPr lang="sl-SI" altLang="en-US" sz="1800"/>
          </a:p>
          <a:p>
            <a:pPr>
              <a:spcBef>
                <a:spcPts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sl-SI" altLang="en-US" sz="1800"/>
              <a:t>2.   </a:t>
            </a:r>
            <a:r>
              <a:rPr lang="sl-SI" altLang="en-US" sz="1800" b="1"/>
              <a:t>SESSILE SERRATED ADENOMA/POLYP </a:t>
            </a:r>
          </a:p>
          <a:p>
            <a:pPr>
              <a:spcBef>
                <a:spcPts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sl-SI" altLang="en-US" sz="1800"/>
              <a:t>      (15 - 25%)</a:t>
            </a:r>
          </a:p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sl-SI" altLang="en-US" sz="1800"/>
              <a:t>Malignant potential: premalignant lesion for carcinoma with microsatellite instability</a:t>
            </a:r>
          </a:p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endParaRPr lang="sl-SI" altLang="en-US" sz="1800"/>
          </a:p>
          <a:p>
            <a:pPr marL="457200" indent="-457200">
              <a:spcBef>
                <a:spcPct val="50000"/>
              </a:spcBef>
              <a:buClrTx/>
              <a:buSzTx/>
              <a:buFont typeface="Wingdings" pitchFamily="2" charset="2"/>
              <a:buAutoNum type="arabicPeriod" startAt="3"/>
              <a:defRPr/>
            </a:pPr>
            <a:r>
              <a:rPr lang="sl-SI" altLang="en-US" sz="1800" b="1"/>
              <a:t>TRADITIONAL SERRATED ADENOMA    </a:t>
            </a:r>
            <a:r>
              <a:rPr lang="sl-SI" altLang="en-US" sz="1800"/>
              <a:t>(&lt;1%)</a:t>
            </a:r>
          </a:p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  <a:defRPr/>
            </a:pPr>
            <a:r>
              <a:rPr lang="sl-SI" altLang="en-US" sz="1800"/>
              <a:t>? Malignant potential</a:t>
            </a:r>
            <a:endParaRPr lang="sl-SI" altLang="en-US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11269" name="TextBox 1"/>
          <p:cNvSpPr txBox="1">
            <a:spLocks noChangeArrowheads="1"/>
          </p:cNvSpPr>
          <p:nvPr/>
        </p:nvSpPr>
        <p:spPr bwMode="auto">
          <a:xfrm>
            <a:off x="6543675" y="6019800"/>
            <a:ext cx="2209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/>
              <a:t>Hyperplastic polyp </a:t>
            </a:r>
          </a:p>
          <a:p>
            <a:r>
              <a:rPr lang="sl-SI" altLang="en-US" sz="1400"/>
              <a:t>microvesicular type</a:t>
            </a:r>
            <a:endParaRPr lang="en-US" altLang="en-US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t">
  <a:themeElements>
    <a:clrScheme name="Slit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Sli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Extreme Shadow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Slit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t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2447</TotalTime>
  <Words>1195</Words>
  <Application>Microsoft Office PowerPoint</Application>
  <PresentationFormat>On-screen Show (4:3)</PresentationFormat>
  <Paragraphs>290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Tahoma</vt:lpstr>
      <vt:lpstr>Times New Roman</vt:lpstr>
      <vt:lpstr>Wingdings</vt:lpstr>
      <vt:lpstr>Slit</vt:lpstr>
      <vt:lpstr>PowerPoint Presentation</vt:lpstr>
      <vt:lpstr>BENIGN EPITHELIAL TUMORS &amp; TUMOR-LIKE LESION</vt:lpstr>
      <vt:lpstr>PowerPoint Presentation</vt:lpstr>
      <vt:lpstr>PowerPoint Presentation</vt:lpstr>
      <vt:lpstr>PowerPoint Presentation</vt:lpstr>
      <vt:lpstr>PowerPoint Presentation</vt:lpstr>
      <vt:lpstr>COLORECTAL CARCINOMA - PATHOGENESIS -</vt:lpstr>
      <vt:lpstr>PowerPoint Presentation</vt:lpstr>
      <vt:lpstr>PowerPoint Presentation</vt:lpstr>
      <vt:lpstr>PowerPoint Presentation</vt:lpstr>
      <vt:lpstr>PowerPoint Presentation</vt:lpstr>
      <vt:lpstr>POLYPS &amp; POLYPOSIS SYNDROMES OF THE COLON</vt:lpstr>
      <vt:lpstr>PowerPoint Presentation</vt:lpstr>
      <vt:lpstr>1. FAMILIAL ADENOMATOUS POLYPOSIS </vt:lpstr>
      <vt:lpstr>PowerPoint Presentation</vt:lpstr>
      <vt:lpstr>PowerPoint Presentation</vt:lpstr>
      <vt:lpstr>PowerPoint Presentation</vt:lpstr>
      <vt:lpstr>2. LYNCH SYNDROME I &amp; II = HEREDITARY NONPOLYPOSIS COLORECTAL CANCER (HNPCC) SYNDROME </vt:lpstr>
      <vt:lpstr>PowerPoint Presentation</vt:lpstr>
      <vt:lpstr>PowerPoint Presentation</vt:lpstr>
      <vt:lpstr>WHO histologic classification of the tumors of colon &amp; rectum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pTNM  CLASSIFICATION OF COLORECTAL CARCINOMAS</vt:lpstr>
      <vt:lpstr>PowerPoint Presentation</vt:lpstr>
      <vt:lpstr>WHO classification of the tumors of colon &amp; rectum</vt:lpstr>
      <vt:lpstr>MESENCHYMAL TUMORS of the colon</vt:lpstr>
      <vt:lpstr>TUMORS OF THE APPENDIX (WHO CLASSIFICATION)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DEBELO CREVO</dc:title>
  <dc:creator>Zorica Stojsic</dc:creator>
  <cp:lastModifiedBy>Korisnik</cp:lastModifiedBy>
  <cp:revision>403</cp:revision>
  <dcterms:created xsi:type="dcterms:W3CDTF">2005-12-25T10:34:42Z</dcterms:created>
  <dcterms:modified xsi:type="dcterms:W3CDTF">2023-09-06T13:38:49Z</dcterms:modified>
</cp:coreProperties>
</file>